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593" r:id="rId3"/>
    <p:sldId id="424" r:id="rId4"/>
    <p:sldId id="542" r:id="rId5"/>
    <p:sldId id="661" r:id="rId6"/>
    <p:sldId id="664" r:id="rId7"/>
    <p:sldId id="665" r:id="rId8"/>
    <p:sldId id="539" r:id="rId9"/>
    <p:sldId id="668" r:id="rId10"/>
    <p:sldId id="675" r:id="rId11"/>
    <p:sldId id="671" r:id="rId12"/>
    <p:sldId id="672" r:id="rId13"/>
    <p:sldId id="673" r:id="rId14"/>
    <p:sldId id="676" r:id="rId15"/>
    <p:sldId id="689" r:id="rId16"/>
    <p:sldId id="678" r:id="rId17"/>
    <p:sldId id="682" r:id="rId18"/>
    <p:sldId id="674" r:id="rId19"/>
    <p:sldId id="683" r:id="rId20"/>
    <p:sldId id="684" r:id="rId21"/>
    <p:sldId id="685" r:id="rId22"/>
    <p:sldId id="686" r:id="rId23"/>
    <p:sldId id="718" r:id="rId24"/>
    <p:sldId id="687" r:id="rId25"/>
    <p:sldId id="720" r:id="rId26"/>
    <p:sldId id="721" r:id="rId27"/>
    <p:sldId id="722" r:id="rId28"/>
    <p:sldId id="723" r:id="rId29"/>
    <p:sldId id="724" r:id="rId30"/>
    <p:sldId id="726" r:id="rId31"/>
    <p:sldId id="727" r:id="rId32"/>
    <p:sldId id="728" r:id="rId33"/>
    <p:sldId id="688" r:id="rId34"/>
    <p:sldId id="691" r:id="rId35"/>
    <p:sldId id="729" r:id="rId36"/>
    <p:sldId id="692" r:id="rId37"/>
    <p:sldId id="731" r:id="rId38"/>
    <p:sldId id="732" r:id="rId39"/>
    <p:sldId id="734" r:id="rId40"/>
    <p:sldId id="735" r:id="rId41"/>
    <p:sldId id="736" r:id="rId42"/>
    <p:sldId id="700" r:id="rId43"/>
    <p:sldId id="701" r:id="rId44"/>
    <p:sldId id="715" r:id="rId45"/>
    <p:sldId id="699" r:id="rId46"/>
    <p:sldId id="702" r:id="rId47"/>
    <p:sldId id="704" r:id="rId48"/>
    <p:sldId id="705" r:id="rId49"/>
    <p:sldId id="707" r:id="rId50"/>
    <p:sldId id="706" r:id="rId51"/>
    <p:sldId id="708" r:id="rId52"/>
    <p:sldId id="709" r:id="rId53"/>
    <p:sldId id="710" r:id="rId54"/>
    <p:sldId id="711" r:id="rId55"/>
    <p:sldId id="714" r:id="rId56"/>
    <p:sldId id="713" r:id="rId57"/>
    <p:sldId id="716" r:id="rId5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B9CA"/>
    <a:srgbClr val="F2F2F2"/>
    <a:srgbClr val="163856"/>
    <a:srgbClr val="FFF2CC"/>
    <a:srgbClr val="FFFFFF"/>
    <a:srgbClr val="1F4E79"/>
    <a:srgbClr val="A9D18E"/>
    <a:srgbClr val="D1D7E1"/>
    <a:srgbClr val="C5E2FF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61" autoAdjust="0"/>
    <p:restoredTop sz="94660"/>
  </p:normalViewPr>
  <p:slideViewPr>
    <p:cSldViewPr snapToGrid="0">
      <p:cViewPr varScale="1">
        <p:scale>
          <a:sx n="94" d="100"/>
          <a:sy n="94" d="100"/>
        </p:scale>
        <p:origin x="816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03/06/2015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03/06/2015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03/06/2015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03/06/2015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03/06/2015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2.1-25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Razões não genuínas para se crer em Jesus – confrontando nossas expectativas.</a:t>
            </a:r>
          </a:p>
        </p:txBody>
      </p:sp>
      <p:sp>
        <p:nvSpPr>
          <p:cNvPr id="9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Crer porque Ele pode resolver problemas (</a:t>
            </a:r>
            <a:r>
              <a:rPr lang="pt-BR" sz="2600" b="1" dirty="0" smtClean="0">
                <a:solidFill>
                  <a:srgbClr val="C00000"/>
                </a:solidFill>
              </a:rPr>
              <a:t>2.1-12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212272" y="2563316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2 – Crer porque Ele pode evitar perseguição (</a:t>
            </a:r>
            <a:r>
              <a:rPr lang="pt-BR" sz="2600" b="1" dirty="0" smtClean="0">
                <a:solidFill>
                  <a:srgbClr val="C00000"/>
                </a:solidFill>
              </a:rPr>
              <a:t>2.13-17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1" name="Retângulo 3"/>
          <p:cNvSpPr/>
          <p:nvPr/>
        </p:nvSpPr>
        <p:spPr>
          <a:xfrm>
            <a:off x="220294" y="3221039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3 – Crer se Ele corresponder à sua fé (</a:t>
            </a:r>
            <a:r>
              <a:rPr lang="pt-BR" sz="2600" b="1" dirty="0" smtClean="0">
                <a:solidFill>
                  <a:srgbClr val="C00000"/>
                </a:solidFill>
              </a:rPr>
              <a:t>2.18-22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2" name="Retângulo 3"/>
          <p:cNvSpPr/>
          <p:nvPr/>
        </p:nvSpPr>
        <p:spPr>
          <a:xfrm>
            <a:off x="228316" y="3782510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4 – Conclusão: Jesus é aquele que avalia a fé (</a:t>
            </a:r>
            <a:r>
              <a:rPr lang="pt-BR" sz="2600" b="1" dirty="0" smtClean="0">
                <a:solidFill>
                  <a:srgbClr val="C00000"/>
                </a:solidFill>
              </a:rPr>
              <a:t>2.23-25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0862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tângulo 3"/>
          <p:cNvSpPr/>
          <p:nvPr/>
        </p:nvSpPr>
        <p:spPr>
          <a:xfrm>
            <a:off x="495302" y="697909"/>
            <a:ext cx="8312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dirty="0" smtClean="0"/>
              <a:t>Bloco: construção de uma fé genuína (</a:t>
            </a:r>
            <a:r>
              <a:rPr lang="pt-BR" sz="2800" b="1" dirty="0" smtClean="0">
                <a:solidFill>
                  <a:srgbClr val="C00000"/>
                </a:solidFill>
              </a:rPr>
              <a:t>3.1-21</a:t>
            </a:r>
            <a:r>
              <a:rPr lang="pt-BR" sz="2800" b="1" dirty="0" smtClean="0"/>
              <a:t>)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15" name="Retângulo 3"/>
          <p:cNvSpPr/>
          <p:nvPr/>
        </p:nvSpPr>
        <p:spPr>
          <a:xfrm>
            <a:off x="1094199" y="1221129"/>
            <a:ext cx="8065504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500" dirty="0" smtClean="0"/>
              <a:t>1 – É uma ação graciosa de Deus (</a:t>
            </a:r>
            <a:r>
              <a:rPr lang="pt-BR" sz="2500" dirty="0" smtClean="0">
                <a:solidFill>
                  <a:srgbClr val="C00000"/>
                </a:solidFill>
              </a:rPr>
              <a:t>3.1-3</a:t>
            </a:r>
            <a:r>
              <a:rPr lang="pt-BR" sz="2500" dirty="0" smtClean="0"/>
              <a:t>)</a:t>
            </a:r>
          </a:p>
          <a:p>
            <a:pPr lvl="0"/>
            <a:r>
              <a:rPr lang="pt-BR" sz="2500" dirty="0"/>
              <a:t>	</a:t>
            </a:r>
            <a:r>
              <a:rPr lang="pt-BR" sz="2500" i="1" dirty="0" smtClean="0">
                <a:solidFill>
                  <a:srgbClr val="0070C0"/>
                </a:solidFill>
              </a:rPr>
              <a:t>(Impressão de Nicodemos)</a:t>
            </a:r>
          </a:p>
          <a:p>
            <a:r>
              <a:rPr lang="pt-BR" sz="2500" dirty="0" smtClean="0"/>
              <a:t>2 </a:t>
            </a:r>
            <a:r>
              <a:rPr lang="pt-BR" sz="2500" dirty="0"/>
              <a:t>– </a:t>
            </a:r>
            <a:r>
              <a:rPr lang="pt-BR" sz="2500" dirty="0" smtClean="0"/>
              <a:t>Regenera espiritualmente (</a:t>
            </a:r>
            <a:r>
              <a:rPr lang="pt-BR" sz="2500" dirty="0" smtClean="0">
                <a:solidFill>
                  <a:srgbClr val="C00000"/>
                </a:solidFill>
              </a:rPr>
              <a:t>3.4-8</a:t>
            </a:r>
            <a:r>
              <a:rPr lang="pt-BR" sz="2500" dirty="0" smtClean="0"/>
              <a:t>)</a:t>
            </a:r>
          </a:p>
          <a:p>
            <a:r>
              <a:rPr lang="pt-BR" sz="2500" i="1" dirty="0">
                <a:solidFill>
                  <a:srgbClr val="0070C0"/>
                </a:solidFill>
              </a:rPr>
              <a:t>	</a:t>
            </a:r>
            <a:r>
              <a:rPr lang="pt-BR" sz="2500" i="1" dirty="0" smtClean="0">
                <a:solidFill>
                  <a:srgbClr val="0070C0"/>
                </a:solidFill>
              </a:rPr>
              <a:t>(Resposta de Jesus)</a:t>
            </a:r>
          </a:p>
          <a:p>
            <a:pPr lvl="0"/>
            <a:r>
              <a:rPr lang="pt-BR" sz="2500" dirty="0"/>
              <a:t>3</a:t>
            </a:r>
            <a:r>
              <a:rPr lang="pt-BR" sz="2500" dirty="0" smtClean="0"/>
              <a:t> </a:t>
            </a:r>
            <a:r>
              <a:rPr lang="pt-BR" sz="2500" dirty="0"/>
              <a:t>– </a:t>
            </a:r>
            <a:r>
              <a:rPr lang="pt-BR" sz="2500" dirty="0" smtClean="0"/>
              <a:t>É um milagre (</a:t>
            </a:r>
            <a:r>
              <a:rPr lang="pt-BR" sz="2500" dirty="0" smtClean="0">
                <a:solidFill>
                  <a:srgbClr val="C00000"/>
                </a:solidFill>
              </a:rPr>
              <a:t>3.9-15</a:t>
            </a:r>
            <a:r>
              <a:rPr lang="pt-BR" sz="2500" dirty="0" smtClean="0"/>
              <a:t>)</a:t>
            </a:r>
          </a:p>
          <a:p>
            <a:pPr lvl="0"/>
            <a:r>
              <a:rPr lang="pt-BR" sz="2500" dirty="0"/>
              <a:t>	</a:t>
            </a:r>
            <a:r>
              <a:rPr lang="pt-BR" sz="2500" i="1" dirty="0" smtClean="0">
                <a:solidFill>
                  <a:srgbClr val="0070C0"/>
                </a:solidFill>
              </a:rPr>
              <a:t>(Conclusão de Jesus)</a:t>
            </a:r>
          </a:p>
          <a:p>
            <a:r>
              <a:rPr lang="pt-BR" sz="2500" dirty="0" smtClean="0"/>
              <a:t>4 </a:t>
            </a:r>
            <a:r>
              <a:rPr lang="pt-BR" sz="2500" dirty="0"/>
              <a:t>– </a:t>
            </a:r>
            <a:r>
              <a:rPr lang="pt-BR" sz="2500" dirty="0" smtClean="0"/>
              <a:t>Salva um mundo e condena o outro (</a:t>
            </a:r>
            <a:r>
              <a:rPr lang="pt-BR" sz="2500" dirty="0" smtClean="0">
                <a:solidFill>
                  <a:srgbClr val="C00000"/>
                </a:solidFill>
              </a:rPr>
              <a:t>3.16-21</a:t>
            </a:r>
            <a:r>
              <a:rPr lang="pt-BR" sz="2500" dirty="0"/>
              <a:t>) </a:t>
            </a:r>
            <a:endParaRPr lang="pt-BR" sz="2500" dirty="0" smtClean="0"/>
          </a:p>
          <a:p>
            <a:r>
              <a:rPr lang="pt-BR" sz="2500" dirty="0" smtClean="0"/>
              <a:t>	</a:t>
            </a:r>
            <a:r>
              <a:rPr lang="pt-BR" sz="2500" i="1" dirty="0" smtClean="0">
                <a:solidFill>
                  <a:srgbClr val="0070C0"/>
                </a:solidFill>
              </a:rPr>
              <a:t>(Explicação do evangelista)</a:t>
            </a:r>
          </a:p>
          <a:p>
            <a:r>
              <a:rPr lang="pt-BR" sz="2500" dirty="0">
                <a:solidFill>
                  <a:srgbClr val="FF0000"/>
                </a:solidFill>
              </a:rPr>
              <a:t>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61354" y="1301809"/>
            <a:ext cx="0" cy="268248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32706" y="2065568"/>
            <a:ext cx="644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solidFill>
                  <a:srgbClr val="C00000"/>
                </a:solidFill>
              </a:rPr>
              <a:t>2º </a:t>
            </a:r>
            <a:endParaRPr lang="pt-BR" sz="35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67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736" y="1682210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3.1-15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4736" y="2721553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3.1-3</a:t>
            </a:r>
            <a:endParaRPr lang="pt-BR" sz="7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200131" y="385320"/>
            <a:ext cx="8943869" cy="611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BR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28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  <a:endParaRPr lang="pt-BR" sz="28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endParaRPr lang="pt-BR" sz="5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endParaRPr lang="pt-BR" sz="5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Deus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fazes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</a:pPr>
            <a:endParaRPr lang="pt-BR" sz="5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isto, respondeu Jesus: </a:t>
            </a:r>
          </a:p>
          <a:p>
            <a:pPr>
              <a:lnSpc>
                <a:spcPct val="107000"/>
              </a:lnSpc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Em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que, se alguém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não nascer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novo, não pode ver o reino de Deus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</a:pPr>
            <a:endParaRPr lang="pt-BR" sz="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000" dirty="0" smtClean="0">
                <a:solidFill>
                  <a:srgbClr val="FF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Perguntou-lhe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Nicodemos: </a:t>
            </a:r>
            <a:endParaRPr lang="pt-BR" sz="28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Como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um homem nascer, sendo velho?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porventura, voltar ao ventre materno e nascer segunda vez?</a:t>
            </a:r>
          </a:p>
        </p:txBody>
      </p:sp>
    </p:spTree>
    <p:extLst>
      <p:ext uri="{BB962C8B-B14F-4D97-AF65-F5344CB8AC3E}">
        <p14:creationId xmlns:p14="http://schemas.microsoft.com/office/powerpoint/2010/main" val="41428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200131" y="597591"/>
            <a:ext cx="8735785" cy="562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t-BR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Respondeu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Jesus: </a:t>
            </a:r>
            <a:endParaRPr lang="pt-BR" sz="28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endParaRPr lang="pt-BR" sz="28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Em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digo: </a:t>
            </a:r>
            <a:endParaRPr lang="pt-BR" sz="28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quem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nascer da água e do Espírito não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pode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entrar no reino de Deus.</a:t>
            </a:r>
          </a:p>
          <a:p>
            <a:pPr marL="228600" indent="-228600">
              <a:lnSpc>
                <a:spcPct val="107000"/>
              </a:lnSpc>
            </a:pP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6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que é nascido da carne é carne; e o que é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nascido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Espírito é espírito.</a:t>
            </a:r>
          </a:p>
          <a:p>
            <a:pPr marL="228600" indent="-228600">
              <a:lnSpc>
                <a:spcPct val="107000"/>
              </a:lnSpc>
            </a:pP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te admires de eu te dizer: importa-vos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nascer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novo.</a:t>
            </a:r>
          </a:p>
          <a:p>
            <a:pPr marL="228600" indent="-228600">
              <a:lnSpc>
                <a:spcPct val="107000"/>
              </a:lnSpc>
            </a:pP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8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vento sopra onde quer, ouves a sua voz,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mas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sabes donde vem, nem para onde vai;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assim </a:t>
            </a:r>
            <a:r>
              <a:rPr lang="pt-BR" sz="28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todo o que é nascido do Espírito.</a:t>
            </a:r>
          </a:p>
        </p:txBody>
      </p:sp>
    </p:spTree>
    <p:extLst>
      <p:ext uri="{BB962C8B-B14F-4D97-AF65-F5344CB8AC3E}">
        <p14:creationId xmlns:p14="http://schemas.microsoft.com/office/powerpoint/2010/main" val="108429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110323" y="165895"/>
            <a:ext cx="9033677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t-BR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lhe perguntou Nicodemos: </a:t>
            </a:r>
            <a:endParaRPr lang="pt-BR" sz="26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Como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suceder isto? </a:t>
            </a:r>
            <a:endParaRPr lang="pt-BR" sz="26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Acudiu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Jesus:</a:t>
            </a:r>
          </a:p>
          <a:p>
            <a:pPr marL="228600" indent="-228600">
              <a:lnSpc>
                <a:spcPct val="107000"/>
              </a:lnSpc>
            </a:pP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-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és mestre em Israel e não compreendes estas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coisas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228600" indent="-228600">
              <a:lnSpc>
                <a:spcPct val="107000"/>
              </a:lnSpc>
            </a:pP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 nós dizemos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	que 	sabemos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testificamos o que temos visto;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contudo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	aceitais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nosso testemunho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Se, tratando de coisas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terrenas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não me credes,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crereis, se vos falar das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celestiais? </a:t>
            </a: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Ora, ninguém subiu ao céu, senão aquele que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de lá desceu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saber, o Filho do Homem que está no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céu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07000"/>
              </a:lnSpc>
            </a:pP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pt-BR" sz="28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do modo por que Moisés levantou a serpente no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deserto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assim importa que o Filho do Homem seja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levantado, </a:t>
            </a:r>
            <a:r>
              <a:rPr lang="pt-BR" sz="20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 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que todo o que nele crê tenha a vida </a:t>
            </a:r>
            <a:r>
              <a:rPr lang="pt-BR" sz="26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eterna</a:t>
            </a:r>
            <a:r>
              <a:rPr lang="pt-BR" sz="26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840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3.1-21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Esclarecimentos sobre a fé genuína – reconstruindo a fé no Salvador.</a:t>
            </a:r>
          </a:p>
        </p:txBody>
      </p:sp>
      <p:sp>
        <p:nvSpPr>
          <p:cNvPr id="11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A fé é uma manifestação da graça de Deus  (</a:t>
            </a:r>
            <a:r>
              <a:rPr lang="pt-BR" sz="2600" b="1" dirty="0" smtClean="0">
                <a:solidFill>
                  <a:srgbClr val="C00000"/>
                </a:solidFill>
              </a:rPr>
              <a:t>3.1-3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474" y="3196037"/>
            <a:ext cx="8597099" cy="324704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Fé:</a:t>
            </a:r>
            <a:r>
              <a:rPr lang="pt-BR" sz="5500" dirty="0" smtClean="0">
                <a:solidFill>
                  <a:schemeClr val="bg1"/>
                </a:solidFill>
              </a:rPr>
              <a:t>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5000" dirty="0">
                <a:solidFill>
                  <a:schemeClr val="bg1"/>
                </a:solidFill>
              </a:rPr>
              <a:t>P</a:t>
            </a:r>
            <a:r>
              <a:rPr lang="pt-BR" sz="5000" dirty="0" smtClean="0">
                <a:solidFill>
                  <a:schemeClr val="bg1"/>
                </a:solidFill>
              </a:rPr>
              <a:t>recisa ser avaliada.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5000" dirty="0" smtClean="0">
                <a:solidFill>
                  <a:schemeClr val="bg1"/>
                </a:solidFill>
              </a:rPr>
              <a:t>Precisa ser purificada.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5000" dirty="0" smtClean="0">
                <a:solidFill>
                  <a:schemeClr val="bg1"/>
                </a:solidFill>
              </a:rPr>
              <a:t>Precisa resultar em adoração.</a:t>
            </a:r>
            <a:endParaRPr lang="pt-BR" sz="50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63" y="1231154"/>
            <a:ext cx="9097537" cy="3477875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a fé é genuína, genuína é no coração a ação da graça divina!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5162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739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entre os fariseus,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1407" y="1821145"/>
            <a:ext cx="30616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u="sng" dirty="0" smtClean="0">
                <a:solidFill>
                  <a:srgbClr val="C00000"/>
                </a:solidFill>
                <a:latin typeface="SPIonic" panose="00000400000000000000" pitchFamily="2" charset="0"/>
              </a:rPr>
              <a:t>de&amp; - </a:t>
            </a:r>
            <a:r>
              <a:rPr lang="pt-BR" sz="3200" u="sng" dirty="0" smtClean="0">
                <a:solidFill>
                  <a:srgbClr val="C00000"/>
                </a:solidFill>
                <a:latin typeface="+mj-lt"/>
              </a:rPr>
              <a:t>dé</a:t>
            </a:r>
            <a:endParaRPr lang="pt-BR" sz="3200" u="sng" dirty="0" smtClean="0">
              <a:solidFill>
                <a:srgbClr val="C00000"/>
              </a:solidFill>
              <a:latin typeface="SPIonic" panose="00000400000000000000" pitchFamily="2" charset="0"/>
            </a:endParaRPr>
          </a:p>
          <a:p>
            <a:pPr algn="ctr"/>
            <a:r>
              <a:rPr lang="pt-BR" sz="3200" dirty="0" smtClean="0"/>
              <a:t>Mas, porém...</a:t>
            </a:r>
            <a:endParaRPr lang="pt-BR" dirty="0"/>
          </a:p>
        </p:txBody>
      </p:sp>
      <p:sp>
        <p:nvSpPr>
          <p:cNvPr id="2" name="TextBox 1"/>
          <p:cNvSpPr txBox="1"/>
          <p:nvPr/>
        </p:nvSpPr>
        <p:spPr>
          <a:xfrm>
            <a:off x="0" y="845556"/>
            <a:ext cx="3951407" cy="32932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600" dirty="0" smtClean="0"/>
              <a:t>Fé não genuína – espúria</a:t>
            </a:r>
          </a:p>
          <a:p>
            <a:pPr algn="ctr"/>
            <a:r>
              <a:rPr lang="pt-BR" sz="2600" dirty="0" smtClean="0"/>
              <a:t>2.23-24</a:t>
            </a:r>
          </a:p>
          <a:p>
            <a:r>
              <a:rPr lang="pt-BR" sz="2600" dirty="0" smtClean="0"/>
              <a:t>...muitos</a:t>
            </a:r>
            <a:r>
              <a:rPr lang="pt-BR" sz="2600" dirty="0"/>
              <a:t>, vendo os sinais que ele fazia, </a:t>
            </a:r>
            <a:r>
              <a:rPr lang="pt-BR" sz="2600" u="sng" dirty="0">
                <a:solidFill>
                  <a:srgbClr val="C00000"/>
                </a:solidFill>
              </a:rPr>
              <a:t>creram</a:t>
            </a:r>
            <a:r>
              <a:rPr lang="pt-BR" sz="2600" dirty="0"/>
              <a:t> no seu </a:t>
            </a:r>
            <a:r>
              <a:rPr lang="pt-BR" sz="2600" dirty="0" smtClean="0"/>
              <a:t>nome; mas </a:t>
            </a:r>
            <a:r>
              <a:rPr lang="pt-BR" sz="2600" dirty="0"/>
              <a:t>o próprio Jesus </a:t>
            </a:r>
            <a:r>
              <a:rPr lang="pt-BR" sz="2600" u="sng" dirty="0">
                <a:solidFill>
                  <a:srgbClr val="C00000"/>
                </a:solidFill>
              </a:rPr>
              <a:t>não se confiava</a:t>
            </a:r>
            <a:r>
              <a:rPr lang="pt-BR" sz="2600" dirty="0"/>
              <a:t> a eles, porque os conhecia a todos</a:t>
            </a:r>
            <a:r>
              <a:rPr lang="pt-BR" sz="2600" dirty="0" smtClean="0"/>
              <a:t>.</a:t>
            </a:r>
            <a:endParaRPr lang="pt-BR" sz="2600" dirty="0"/>
          </a:p>
        </p:txBody>
      </p:sp>
      <p:sp>
        <p:nvSpPr>
          <p:cNvPr id="9" name="TextBox 8"/>
          <p:cNvSpPr txBox="1"/>
          <p:nvPr/>
        </p:nvSpPr>
        <p:spPr>
          <a:xfrm>
            <a:off x="6814296" y="2092090"/>
            <a:ext cx="2177036" cy="4924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600" dirty="0" smtClean="0"/>
              <a:t>Um homem</a:t>
            </a:r>
            <a:endParaRPr lang="pt-BR" sz="2600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971550" y="3026301"/>
            <a:ext cx="4498521" cy="156206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66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 homem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662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entre os fariseus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Nicodemos.</a:t>
            </a:r>
            <a:endParaRPr lang="pt-BR" dirty="0"/>
          </a:p>
        </p:txBody>
      </p:sp>
      <p:sp>
        <p:nvSpPr>
          <p:cNvPr id="8" name="TextBox 7"/>
          <p:cNvSpPr txBox="1"/>
          <p:nvPr/>
        </p:nvSpPr>
        <p:spPr>
          <a:xfrm>
            <a:off x="1107621" y="1344300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Fariseu. </a:t>
            </a:r>
            <a:endParaRPr lang="pt-B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10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Nicodemos.</a:t>
            </a:r>
            <a:endParaRPr lang="pt-BR" dirty="0"/>
          </a:p>
        </p:txBody>
      </p:sp>
      <p:sp>
        <p:nvSpPr>
          <p:cNvPr id="8" name="TextBox 7"/>
          <p:cNvSpPr txBox="1"/>
          <p:nvPr/>
        </p:nvSpPr>
        <p:spPr>
          <a:xfrm>
            <a:off x="1107621" y="1344300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Fariseu.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4899" y="1668150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Lider/comandante.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40857" y="2616760"/>
            <a:ext cx="7103143" cy="14028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1.19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...Este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foi o testemunho de João, quando os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judeus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 lhe enviaram de Jerusalém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sacerdotes e levitas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 para lhe perguntarem: Quem és tu?</a:t>
            </a:r>
          </a:p>
        </p:txBody>
      </p:sp>
    </p:spTree>
    <p:extLst>
      <p:ext uri="{BB962C8B-B14F-4D97-AF65-F5344CB8AC3E}">
        <p14:creationId xmlns:p14="http://schemas.microsoft.com/office/powerpoint/2010/main" val="155376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</a:t>
            </a:r>
            <a:r>
              <a:rPr lang="pt-BR" sz="3200" dirty="0" smtClean="0">
                <a:solidFill>
                  <a:schemeClr val="tx1"/>
                </a:solidFill>
              </a:rPr>
              <a:t>pelo </a:t>
            </a:r>
            <a:r>
              <a:rPr lang="pt-BR" sz="3200" dirty="0" smtClean="0">
                <a:solidFill>
                  <a:schemeClr val="tx1"/>
                </a:solidFill>
              </a:rPr>
              <a:t>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Nicodemos.</a:t>
            </a:r>
            <a:endParaRPr lang="pt-BR" dirty="0"/>
          </a:p>
        </p:txBody>
      </p:sp>
      <p:sp>
        <p:nvSpPr>
          <p:cNvPr id="8" name="TextBox 7"/>
          <p:cNvSpPr txBox="1"/>
          <p:nvPr/>
        </p:nvSpPr>
        <p:spPr>
          <a:xfrm>
            <a:off x="1107621" y="1344300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Fariseu.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4899" y="1668150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Lider/comandante.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92037" y="2175982"/>
            <a:ext cx="7551964" cy="26082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7.48-51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- 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Porventura, creu nele alguém dentre as autoridades ou algum dos fariseus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? Quanto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a esta plebe que nada sabe da lei, é maldita.</a:t>
            </a:r>
          </a:p>
          <a:p>
            <a:r>
              <a:rPr lang="pt-BR" sz="2400" dirty="0" smtClean="0">
                <a:solidFill>
                  <a:schemeClr val="tx1"/>
                </a:solidFill>
                <a:latin typeface="+mj-lt"/>
              </a:rPr>
              <a:t>Nicodemos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, um deles, que antes fora ter com Jesus,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perguntou-lhes: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Acaso, a nossa lei julga um homem, sem primeiro ouvi-lo e saber o que ele fez?</a:t>
            </a:r>
          </a:p>
        </p:txBody>
      </p:sp>
    </p:spTree>
    <p:extLst>
      <p:ext uri="{BB962C8B-B14F-4D97-AF65-F5344CB8AC3E}">
        <p14:creationId xmlns:p14="http://schemas.microsoft.com/office/powerpoint/2010/main" val="210292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Nicodemos.</a:t>
            </a:r>
            <a:endParaRPr lang="pt-BR" dirty="0"/>
          </a:p>
        </p:txBody>
      </p:sp>
      <p:sp>
        <p:nvSpPr>
          <p:cNvPr id="8" name="TextBox 7"/>
          <p:cNvSpPr txBox="1"/>
          <p:nvPr/>
        </p:nvSpPr>
        <p:spPr>
          <a:xfrm>
            <a:off x="1107621" y="1344300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Fariseu.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4899" y="1668150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Lider/comandante.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92037" y="2175982"/>
            <a:ext cx="7551964" cy="26082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7.48-51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- 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Porventura,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creu nele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alguém dentre as autoridades ou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algum dos fariseus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? Quanto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a esta plebe que nada sabe da lei, é maldita.</a:t>
            </a:r>
          </a:p>
          <a:p>
            <a:r>
              <a:rPr lang="pt-BR" sz="2400" u="sng" dirty="0" smtClean="0">
                <a:solidFill>
                  <a:srgbClr val="C00000"/>
                </a:solidFill>
                <a:latin typeface="+mj-lt"/>
              </a:rPr>
              <a:t>Nicodemos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, um deles, que antes fora ter com Jesus,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perguntou-lhes: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Acaso, </a:t>
            </a:r>
            <a:r>
              <a:rPr lang="pt-BR" sz="2400" u="sng" dirty="0" smtClean="0">
                <a:solidFill>
                  <a:srgbClr val="C00000"/>
                </a:solidFill>
                <a:latin typeface="+mj-lt"/>
              </a:rPr>
              <a:t>a nossa lei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julga um homem, sem primeiro ouvi-lo e saber o que ele fez?</a:t>
            </a:r>
          </a:p>
        </p:txBody>
      </p:sp>
    </p:spTree>
    <p:extLst>
      <p:ext uri="{BB962C8B-B14F-4D97-AF65-F5344CB8AC3E}">
        <p14:creationId xmlns:p14="http://schemas.microsoft.com/office/powerpoint/2010/main" val="49508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Nicodemos.</a:t>
            </a:r>
            <a:endParaRPr lang="pt-BR" dirty="0"/>
          </a:p>
        </p:txBody>
      </p:sp>
      <p:sp>
        <p:nvSpPr>
          <p:cNvPr id="8" name="TextBox 7"/>
          <p:cNvSpPr txBox="1"/>
          <p:nvPr/>
        </p:nvSpPr>
        <p:spPr>
          <a:xfrm>
            <a:off x="1107621" y="1344300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Fariseu.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4899" y="1668150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Lider/comandante.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93397" y="2261507"/>
            <a:ext cx="7551964" cy="21449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7.42-43 -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Contudo, muitos dentre as próprias autoridades creram nele, mas, por causa dos fariseus, não o confessavam, para não serem expulsos da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sinagoga; porque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amaram mais a glória dos homens do que a glória de Deus.</a:t>
            </a:r>
          </a:p>
        </p:txBody>
      </p:sp>
    </p:spTree>
    <p:extLst>
      <p:ext uri="{BB962C8B-B14F-4D97-AF65-F5344CB8AC3E}">
        <p14:creationId xmlns:p14="http://schemas.microsoft.com/office/powerpoint/2010/main" val="149792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Nicodemos.</a:t>
            </a:r>
            <a:endParaRPr lang="pt-BR" dirty="0"/>
          </a:p>
        </p:txBody>
      </p:sp>
      <p:sp>
        <p:nvSpPr>
          <p:cNvPr id="8" name="TextBox 7"/>
          <p:cNvSpPr txBox="1"/>
          <p:nvPr/>
        </p:nvSpPr>
        <p:spPr>
          <a:xfrm>
            <a:off x="1107621" y="1344300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Fariseu.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4899" y="1668150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Lider/comandante.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93397" y="2261507"/>
            <a:ext cx="7551964" cy="21449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7.42-43 -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Contudo, muitos dentre as próprias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autoridades creram nele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, mas,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por causa dos fariseus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, não o confessavam, para não serem expulsos da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sinagoga; porque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amaram mais a glória dos homens do que a glória de Deus.</a:t>
            </a:r>
          </a:p>
        </p:txBody>
      </p:sp>
    </p:spTree>
    <p:extLst>
      <p:ext uri="{BB962C8B-B14F-4D97-AF65-F5344CB8AC3E}">
        <p14:creationId xmlns:p14="http://schemas.microsoft.com/office/powerpoint/2010/main" val="423597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Nicodemos.</a:t>
            </a:r>
            <a:endParaRPr lang="pt-BR" dirty="0"/>
          </a:p>
        </p:txBody>
      </p:sp>
      <p:sp>
        <p:nvSpPr>
          <p:cNvPr id="8" name="TextBox 7"/>
          <p:cNvSpPr txBox="1"/>
          <p:nvPr/>
        </p:nvSpPr>
        <p:spPr>
          <a:xfrm>
            <a:off x="1107621" y="1344300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Fariseu.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4899" y="1668150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Lider/comandante.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02177" y="2040986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Mestre da lei.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93397" y="2792185"/>
            <a:ext cx="7551964" cy="15022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3.10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-  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Tu és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mestre em Israel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 e não compreendes estas coisas?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65548" y="754962"/>
            <a:ext cx="5494565" cy="15081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pt-BR" sz="2900" dirty="0" smtClean="0">
                <a:latin typeface="SPIonic" panose="00000400000000000000" pitchFamily="2" charset="0"/>
              </a:rPr>
              <a:t>dida&amp;skalov – </a:t>
            </a:r>
            <a:r>
              <a:rPr lang="pt-BR" sz="2900" dirty="0" smtClean="0">
                <a:latin typeface="+mj-lt"/>
              </a:rPr>
              <a:t>(didáskalos) – professor; doutrinador. </a:t>
            </a:r>
          </a:p>
          <a:p>
            <a:endParaRPr lang="pt-BR" sz="500" dirty="0">
              <a:latin typeface="+mj-lt"/>
            </a:endParaRPr>
          </a:p>
          <a:p>
            <a:pPr algn="ctr"/>
            <a:r>
              <a:rPr lang="pt-BR" sz="2900" b="1" dirty="0" smtClean="0">
                <a:solidFill>
                  <a:srgbClr val="C00000"/>
                </a:solidFill>
                <a:latin typeface="+mj-lt"/>
              </a:rPr>
              <a:t>Mestre de Israel</a:t>
            </a:r>
            <a:endParaRPr lang="pt-BR" sz="2900" b="1" dirty="0">
              <a:solidFill>
                <a:srgbClr val="C00000"/>
              </a:solidFill>
              <a:latin typeface="SPIonic" panose="00000400000000000000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845379" y="1929075"/>
            <a:ext cx="832757" cy="138373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585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2079" y="1401204"/>
            <a:ext cx="8605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Ter linhagem, acesso e conhecimento religioso não produz fé genuína. </a:t>
            </a:r>
            <a:endParaRPr lang="pt-BR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5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</a:t>
            </a:r>
            <a:r>
              <a:rPr lang="pt-BR" sz="3200" dirty="0" smtClean="0">
                <a:solidFill>
                  <a:srgbClr val="C00000"/>
                </a:solidFill>
              </a:rPr>
              <a:t>foi a Jesus</a:t>
            </a:r>
            <a:r>
              <a:rPr lang="pt-BR" sz="3200" dirty="0" smtClean="0"/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foi ter com Jesus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2177" y="1387843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pesquisadores.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40857" y="2616760"/>
            <a:ext cx="7103143" cy="14028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1.19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...Este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foi o testemunho de João, quando os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judeus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 lhe enviaram de Jerusalém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sacerdotes e levitas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 para lhe perguntarem: Quem és tu?</a:t>
            </a:r>
          </a:p>
        </p:txBody>
      </p:sp>
    </p:spTree>
    <p:extLst>
      <p:ext uri="{BB962C8B-B14F-4D97-AF65-F5344CB8AC3E}">
        <p14:creationId xmlns:p14="http://schemas.microsoft.com/office/powerpoint/2010/main" val="351699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</a:t>
            </a:r>
            <a:r>
              <a:rPr lang="pt-BR" sz="3200" dirty="0" smtClean="0">
                <a:solidFill>
                  <a:srgbClr val="C00000"/>
                </a:solidFill>
              </a:rPr>
              <a:t>foi a Jesus</a:t>
            </a:r>
            <a:r>
              <a:rPr lang="pt-BR" sz="3200" dirty="0" smtClean="0"/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foi ter com Jesus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2177" y="1387843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pesquisadores.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40857" y="2616760"/>
            <a:ext cx="7103143" cy="14028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  <a:latin typeface="+mj-lt"/>
              </a:rPr>
              <a:t>2</a:t>
            </a:r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.18 -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Perguntaram-lhe, pois,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os judeus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: Que sinal nos mostras, para fazeres estas coisas?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2177" y="178703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questionadores. </a:t>
            </a:r>
            <a:endParaRPr lang="pt-B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49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</a:t>
            </a:r>
            <a:r>
              <a:rPr lang="pt-BR" sz="3200" dirty="0" smtClean="0">
                <a:solidFill>
                  <a:srgbClr val="C00000"/>
                </a:solidFill>
              </a:rPr>
              <a:t>foi a Jesus</a:t>
            </a:r>
            <a:r>
              <a:rPr lang="pt-BR" sz="3200" dirty="0" smtClean="0"/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foi ter com Jesus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2177" y="1387843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pesquisadores.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32906" y="2824753"/>
            <a:ext cx="7103143" cy="14028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2.24 -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   Estando ele em Jerusalém, durante a Festa da Páscoa, muitos,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vendo os sinais que ele fazia, creram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 no seu nome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;</a:t>
            </a:r>
            <a:endParaRPr lang="pt-BR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2177" y="178703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questionadores.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9458" y="2143541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que creram nos sinais. </a:t>
            </a:r>
            <a:endParaRPr lang="pt-B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77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</a:t>
            </a:r>
            <a:r>
              <a:rPr lang="pt-BR" sz="3200" dirty="0" smtClean="0">
                <a:solidFill>
                  <a:srgbClr val="C00000"/>
                </a:solidFill>
              </a:rPr>
              <a:t>foi a Jesus</a:t>
            </a:r>
            <a:r>
              <a:rPr lang="pt-BR" sz="3200" dirty="0" smtClean="0"/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2079" y="1401204"/>
            <a:ext cx="8605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Ter linhagem, acesso e conhecimento religioso não produz fé genuína. </a:t>
            </a:r>
            <a:endParaRPr lang="pt-BR" sz="3000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7524" y="2427182"/>
            <a:ext cx="86051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Ir ter com Jesus não significa ter salvação.</a:t>
            </a:r>
            <a:endParaRPr lang="pt-BR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3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8899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foi a Jesus/</a:t>
            </a:r>
            <a:r>
              <a:rPr lang="pt-BR" sz="3200" dirty="0">
                <a:solidFill>
                  <a:srgbClr val="C00000"/>
                </a:solidFill>
              </a:rPr>
              <a:t> </a:t>
            </a:r>
            <a:r>
              <a:rPr lang="pt-BR" sz="3200" dirty="0" smtClean="0">
                <a:solidFill>
                  <a:srgbClr val="C00000"/>
                </a:solidFill>
              </a:rPr>
              <a:t>houve um despertamento</a:t>
            </a:r>
            <a:r>
              <a:rPr lang="pt-BR" sz="3200" dirty="0" smtClean="0">
                <a:solidFill>
                  <a:prstClr val="black"/>
                </a:solidFill>
              </a:rPr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143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8899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foi a Jesus/</a:t>
            </a:r>
            <a:r>
              <a:rPr lang="pt-BR" sz="3200" dirty="0">
                <a:solidFill>
                  <a:srgbClr val="C00000"/>
                </a:solidFill>
              </a:rPr>
              <a:t> </a:t>
            </a:r>
            <a:r>
              <a:rPr lang="pt-BR" sz="3200" dirty="0" smtClean="0">
                <a:solidFill>
                  <a:srgbClr val="C00000"/>
                </a:solidFill>
              </a:rPr>
              <a:t>houve um despertamento</a:t>
            </a:r>
            <a:r>
              <a:rPr lang="pt-BR" sz="3200" dirty="0" smtClean="0">
                <a:solidFill>
                  <a:prstClr val="black"/>
                </a:solidFill>
              </a:rPr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noite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4079" y="150620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Algo (invisível) aconteceu no coração.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84085" y="2327132"/>
            <a:ext cx="7551964" cy="18201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7.42-43 -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Contudo, muitos dentre as próprias autoridades creram nele, mas, por causa dos fariseus, não o confessavam, para não serem expulsos da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sinagoga; porque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amaram mais a glória dos homens do que a glória de Deus.</a:t>
            </a:r>
          </a:p>
        </p:txBody>
      </p:sp>
    </p:spTree>
    <p:extLst>
      <p:ext uri="{BB962C8B-B14F-4D97-AF65-F5344CB8AC3E}">
        <p14:creationId xmlns:p14="http://schemas.microsoft.com/office/powerpoint/2010/main" val="403924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8899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foi a Jesus/</a:t>
            </a:r>
            <a:r>
              <a:rPr lang="pt-BR" sz="3200" dirty="0">
                <a:solidFill>
                  <a:srgbClr val="C00000"/>
                </a:solidFill>
              </a:rPr>
              <a:t> </a:t>
            </a:r>
            <a:r>
              <a:rPr lang="pt-BR" sz="3200" dirty="0" smtClean="0">
                <a:solidFill>
                  <a:srgbClr val="C00000"/>
                </a:solidFill>
              </a:rPr>
              <a:t>houve um despertamento</a:t>
            </a:r>
            <a:r>
              <a:rPr lang="pt-BR" sz="3200" dirty="0" smtClean="0">
                <a:solidFill>
                  <a:prstClr val="black"/>
                </a:solidFill>
              </a:rPr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noite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4079" y="150620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Algo (invisível) aconteceu no coração.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84085" y="2327132"/>
            <a:ext cx="7551964" cy="18201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7.42-43 -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Contudo, muitos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dentre as próprias autoridades creram nele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, mas, por causa dos fariseus, não o confessavam, para não serem expulsos da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sinagoga; porque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amaram mais a glória dos homens do que a glória de Deus.</a:t>
            </a:r>
          </a:p>
        </p:txBody>
      </p:sp>
    </p:spTree>
    <p:extLst>
      <p:ext uri="{BB962C8B-B14F-4D97-AF65-F5344CB8AC3E}">
        <p14:creationId xmlns:p14="http://schemas.microsoft.com/office/powerpoint/2010/main" val="181957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8899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foi a Jesus/</a:t>
            </a:r>
            <a:r>
              <a:rPr lang="pt-BR" sz="3200" dirty="0">
                <a:solidFill>
                  <a:srgbClr val="C00000"/>
                </a:solidFill>
              </a:rPr>
              <a:t> </a:t>
            </a:r>
            <a:r>
              <a:rPr lang="pt-BR" sz="3200" dirty="0" smtClean="0">
                <a:solidFill>
                  <a:srgbClr val="C00000"/>
                </a:solidFill>
              </a:rPr>
              <a:t>houve um despertamento</a:t>
            </a:r>
            <a:r>
              <a:rPr lang="pt-BR" sz="3200" dirty="0" smtClean="0">
                <a:solidFill>
                  <a:prstClr val="black"/>
                </a:solidFill>
              </a:rPr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noite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4079" y="150620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Algo (invisível) aconteceu no coração.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84085" y="2327132"/>
            <a:ext cx="7551964" cy="18201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7.42-43 -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Contudo, muitos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dentre as próprias autoridades creram nele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, mas, por causa dos fariseus,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não o confessavam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, para não serem expulsos da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sinagoga; porque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amaram mais a glória dos homens do que a glória de Deus.</a:t>
            </a:r>
          </a:p>
        </p:txBody>
      </p:sp>
    </p:spTree>
    <p:extLst>
      <p:ext uri="{BB962C8B-B14F-4D97-AF65-F5344CB8AC3E}">
        <p14:creationId xmlns:p14="http://schemas.microsoft.com/office/powerpoint/2010/main" val="303236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8899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foi a Jesus/</a:t>
            </a:r>
            <a:r>
              <a:rPr lang="pt-BR" sz="3200" dirty="0">
                <a:solidFill>
                  <a:srgbClr val="C00000"/>
                </a:solidFill>
              </a:rPr>
              <a:t> </a:t>
            </a:r>
            <a:r>
              <a:rPr lang="pt-BR" sz="3200" dirty="0" smtClean="0">
                <a:solidFill>
                  <a:srgbClr val="C00000"/>
                </a:solidFill>
              </a:rPr>
              <a:t>houve um despertamento</a:t>
            </a:r>
            <a:r>
              <a:rPr lang="pt-BR" sz="3200" dirty="0" smtClean="0">
                <a:solidFill>
                  <a:prstClr val="black"/>
                </a:solidFill>
              </a:rPr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noite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4079" y="150620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Algo (invisível) aconteceu no coração.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84085" y="2327132"/>
            <a:ext cx="7551964" cy="18201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7.42-43 -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Contudo, muitos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dentre as próprias autoridades creram nele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, mas, por causa dos fariseus,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não o confessavam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, para não serem expulsos da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sinagoga; </a:t>
            </a:r>
            <a:r>
              <a:rPr lang="pt-BR" sz="2400" u="sng" dirty="0" smtClean="0">
                <a:solidFill>
                  <a:srgbClr val="C00000"/>
                </a:solidFill>
                <a:latin typeface="+mj-lt"/>
              </a:rPr>
              <a:t>porque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amaram mais a glória dos homens do que a glória de Deus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496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</a:t>
            </a:r>
            <a:r>
              <a:rPr lang="pt-BR" sz="3200" dirty="0" smtClean="0">
                <a:solidFill>
                  <a:schemeClr val="tx1"/>
                </a:solidFill>
              </a:rPr>
              <a:t>pelo </a:t>
            </a:r>
            <a:r>
              <a:rPr lang="pt-BR" sz="3200" dirty="0" smtClean="0">
                <a:solidFill>
                  <a:schemeClr val="tx1"/>
                </a:solidFill>
              </a:rPr>
              <a:t>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8899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foi a Jesus/</a:t>
            </a:r>
            <a:r>
              <a:rPr lang="pt-BR" sz="3200" dirty="0">
                <a:solidFill>
                  <a:srgbClr val="C00000"/>
                </a:solidFill>
              </a:rPr>
              <a:t> </a:t>
            </a:r>
            <a:r>
              <a:rPr lang="pt-BR" sz="3200" dirty="0" smtClean="0">
                <a:solidFill>
                  <a:srgbClr val="C00000"/>
                </a:solidFill>
              </a:rPr>
              <a:t>houve um despertamento</a:t>
            </a:r>
            <a:r>
              <a:rPr lang="pt-BR" sz="3200" dirty="0" smtClean="0">
                <a:solidFill>
                  <a:prstClr val="black"/>
                </a:solidFill>
              </a:rPr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noite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4079" y="150620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Algo (invisível) aconteceu no coração.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1358" y="1928027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Algo foi dominando aos poucos.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84085" y="2844594"/>
            <a:ext cx="7551964" cy="15261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7.50-51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-Nicodemos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, um deles, que antes fora ter com Jesus,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perguntou-lhes: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Acaso, a nossa lei julga um homem, sem primeiro ouvi-lo e saber o que ele fez?</a:t>
            </a:r>
          </a:p>
        </p:txBody>
      </p:sp>
    </p:spTree>
    <p:extLst>
      <p:ext uri="{BB962C8B-B14F-4D97-AF65-F5344CB8AC3E}">
        <p14:creationId xmlns:p14="http://schemas.microsoft.com/office/powerpoint/2010/main" val="114065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8899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foi a Jesus/</a:t>
            </a:r>
            <a:r>
              <a:rPr lang="pt-BR" sz="3200" dirty="0">
                <a:solidFill>
                  <a:srgbClr val="C00000"/>
                </a:solidFill>
              </a:rPr>
              <a:t> </a:t>
            </a:r>
            <a:r>
              <a:rPr lang="pt-BR" sz="3200" dirty="0" smtClean="0">
                <a:solidFill>
                  <a:srgbClr val="C00000"/>
                </a:solidFill>
              </a:rPr>
              <a:t>houve um despertamento</a:t>
            </a:r>
            <a:r>
              <a:rPr lang="pt-BR" sz="3200" dirty="0" smtClean="0">
                <a:solidFill>
                  <a:prstClr val="black"/>
                </a:solidFill>
              </a:rPr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noite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4079" y="150620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Algo (invisível) aconteceu no coração.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1358" y="1928027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Algo foi dominando aos poucos.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84085" y="2844594"/>
            <a:ext cx="7551964" cy="15261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7.50-51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-Nicodemos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, um deles,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que antes fora ter com Jesus,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perguntou-lhes: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Acaso, a nossa lei julga um homem, sem primeiro ouvi-lo e saber o que ele fez?</a:t>
            </a:r>
          </a:p>
        </p:txBody>
      </p:sp>
    </p:spTree>
    <p:extLst>
      <p:ext uri="{BB962C8B-B14F-4D97-AF65-F5344CB8AC3E}">
        <p14:creationId xmlns:p14="http://schemas.microsoft.com/office/powerpoint/2010/main" val="285134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</a:t>
            </a:r>
            <a:r>
              <a:rPr lang="pt-BR" sz="3200" dirty="0" smtClean="0">
                <a:solidFill>
                  <a:schemeClr val="tx1"/>
                </a:solidFill>
              </a:rPr>
              <a:t>pelo </a:t>
            </a:r>
            <a:r>
              <a:rPr lang="pt-BR" sz="3200" dirty="0" smtClean="0">
                <a:solidFill>
                  <a:schemeClr val="tx1"/>
                </a:solidFill>
              </a:rPr>
              <a:t>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8899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foi a Jesus/</a:t>
            </a:r>
            <a:r>
              <a:rPr lang="pt-BR" sz="3200" dirty="0">
                <a:solidFill>
                  <a:srgbClr val="C00000"/>
                </a:solidFill>
              </a:rPr>
              <a:t> </a:t>
            </a:r>
            <a:r>
              <a:rPr lang="pt-BR" sz="3200" dirty="0" smtClean="0">
                <a:solidFill>
                  <a:srgbClr val="C00000"/>
                </a:solidFill>
              </a:rPr>
              <a:t>houve um despertamento</a:t>
            </a:r>
            <a:r>
              <a:rPr lang="pt-BR" sz="3200" dirty="0" smtClean="0">
                <a:solidFill>
                  <a:prstClr val="black"/>
                </a:solidFill>
              </a:rPr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noite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4079" y="150620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Algo (invisível) aconteceu no coração.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1358" y="1928027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Algo foi dominando aos poucos.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84085" y="2844594"/>
            <a:ext cx="7551964" cy="15261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7.50-51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-Nicodemos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, um deles,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que antes fora ter com Jesus,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perguntou-lhes: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Acaso,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a nossa lei</a:t>
            </a:r>
            <a:r>
              <a:rPr lang="pt-BR" sz="2400" dirty="0">
                <a:solidFill>
                  <a:srgbClr val="C00000"/>
                </a:solidFill>
                <a:latin typeface="+mj-lt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julga um homem, sem primeiro ouvi-lo e saber o que ele fez?</a:t>
            </a:r>
          </a:p>
        </p:txBody>
      </p:sp>
    </p:spTree>
    <p:extLst>
      <p:ext uri="{BB962C8B-B14F-4D97-AF65-F5344CB8AC3E}">
        <p14:creationId xmlns:p14="http://schemas.microsoft.com/office/powerpoint/2010/main" val="310869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</a:t>
            </a:r>
            <a:r>
              <a:rPr lang="pt-BR" sz="3200" dirty="0" smtClean="0">
                <a:solidFill>
                  <a:schemeClr val="tx1"/>
                </a:solidFill>
              </a:rPr>
              <a:t>pelo </a:t>
            </a:r>
            <a:r>
              <a:rPr lang="pt-BR" sz="3200" dirty="0" smtClean="0">
                <a:solidFill>
                  <a:schemeClr val="tx1"/>
                </a:solidFill>
              </a:rPr>
              <a:t>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8899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foi a Jesus/</a:t>
            </a:r>
            <a:r>
              <a:rPr lang="pt-BR" sz="3200" dirty="0">
                <a:solidFill>
                  <a:srgbClr val="C00000"/>
                </a:solidFill>
              </a:rPr>
              <a:t> </a:t>
            </a:r>
            <a:r>
              <a:rPr lang="pt-BR" sz="3200" dirty="0" smtClean="0">
                <a:solidFill>
                  <a:srgbClr val="C00000"/>
                </a:solidFill>
              </a:rPr>
              <a:t>houve um despertamento</a:t>
            </a:r>
            <a:r>
              <a:rPr lang="pt-BR" sz="3200" dirty="0" smtClean="0">
                <a:solidFill>
                  <a:prstClr val="black"/>
                </a:solidFill>
              </a:rPr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noite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4079" y="150620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Algo (invisível) aconteceu no coração.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1358" y="1928027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Algo foi dominando aos poucos.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8637" y="2374340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Até que a fé tomou conta (impossível negar).</a:t>
            </a:r>
            <a:endParaRPr lang="pt-B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26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</a:t>
            </a:r>
            <a:r>
              <a:rPr lang="pt-BR" sz="3200" dirty="0" smtClean="0">
                <a:solidFill>
                  <a:srgbClr val="C00000"/>
                </a:solidFill>
              </a:rPr>
              <a:t>foi a Jesus</a:t>
            </a:r>
            <a:r>
              <a:rPr lang="pt-BR" sz="3200" dirty="0" smtClean="0"/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noite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2177" y="1387843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pesquisadores.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2177" y="178703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questionadores.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9458" y="2143541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que creram nos sinais.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96737" y="2524542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Houve um despertamento por Jesus.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76" y="0"/>
            <a:ext cx="9144000" cy="4460421"/>
          </a:xfrm>
          <a:prstGeom prst="rect">
            <a:avLst/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" name="Straight Connector 5"/>
          <p:cNvCxnSpPr/>
          <p:nvPr/>
        </p:nvCxnSpPr>
        <p:spPr>
          <a:xfrm>
            <a:off x="353105" y="3478687"/>
            <a:ext cx="8217353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53105" y="3520969"/>
            <a:ext cx="108585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1ª semana</a:t>
            </a:r>
            <a:endParaRPr lang="pt-BR" dirty="0"/>
          </a:p>
        </p:txBody>
      </p:sp>
      <p:sp>
        <p:nvSpPr>
          <p:cNvPr id="17" name="TextBox 16"/>
          <p:cNvSpPr txBox="1"/>
          <p:nvPr/>
        </p:nvSpPr>
        <p:spPr>
          <a:xfrm>
            <a:off x="566057" y="1109888"/>
            <a:ext cx="4895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>
                    <a:lumMod val="95000"/>
                  </a:schemeClr>
                </a:solidFill>
              </a:rPr>
              <a:t>Questionamento de João Batista</a:t>
            </a:r>
            <a:endParaRPr lang="pt-B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10295" y="1424529"/>
            <a:ext cx="0" cy="1993923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55283" y="3516229"/>
            <a:ext cx="1263424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1ºs    meses</a:t>
            </a:r>
            <a:endParaRPr lang="pt-BR" dirty="0"/>
          </a:p>
        </p:txBody>
      </p:sp>
      <p:sp>
        <p:nvSpPr>
          <p:cNvPr id="21" name="TextBox 20"/>
          <p:cNvSpPr txBox="1"/>
          <p:nvPr/>
        </p:nvSpPr>
        <p:spPr>
          <a:xfrm>
            <a:off x="1657351" y="1507216"/>
            <a:ext cx="4895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>
                    <a:lumMod val="95000"/>
                  </a:schemeClr>
                </a:solidFill>
              </a:rPr>
              <a:t>Viu os sinais.</a:t>
            </a:r>
            <a:endParaRPr lang="pt-B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17964" y="1929036"/>
            <a:ext cx="4895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>
                    <a:lumMod val="95000"/>
                  </a:schemeClr>
                </a:solidFill>
              </a:rPr>
              <a:t>Foi ter com Jesus</a:t>
            </a:r>
            <a:endParaRPr lang="pt-B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06639" y="2366999"/>
            <a:ext cx="2375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>
                    <a:lumMod val="95000"/>
                  </a:schemeClr>
                </a:solidFill>
              </a:rPr>
              <a:t>Defendeu Jesus diante do conselho.</a:t>
            </a:r>
            <a:endParaRPr lang="pt-B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39923" y="3512027"/>
            <a:ext cx="1263424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1  - 1 </a:t>
            </a:r>
            <a:r>
              <a:rPr lang="pt-BR" dirty="0"/>
              <a:t>½ </a:t>
            </a:r>
            <a:r>
              <a:rPr lang="pt-BR" dirty="0" smtClean="0"/>
              <a:t> ano depois</a:t>
            </a:r>
            <a:endParaRPr lang="pt-BR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1801587" y="1774447"/>
            <a:ext cx="0" cy="164787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362200" y="2190474"/>
            <a:ext cx="0" cy="1238069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253591" y="2637783"/>
            <a:ext cx="0" cy="799956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217964" y="38457"/>
            <a:ext cx="4895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Cronologia da fé de Nicodemos.</a:t>
            </a:r>
            <a:endParaRPr lang="pt-BR" sz="24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12322" y="653627"/>
            <a:ext cx="7551964" cy="18201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7.42-43 -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Contudo, muitos dentre as próprias autoridades creram nele, mas, por causa dos fariseus,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não o confessavam,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para não serem expulsos da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sinagoga; porque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amaram mais a glória dos homens do que a glória de Deus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798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20" grpId="0" animBg="1"/>
      <p:bldP spid="21" grpId="0"/>
      <p:bldP spid="22" grpId="0"/>
      <p:bldP spid="23" grpId="0"/>
      <p:bldP spid="24" grpId="0" animBg="1"/>
      <p:bldP spid="31" grpId="0"/>
      <p:bldP spid="3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</a:t>
            </a:r>
            <a:r>
              <a:rPr lang="pt-BR" sz="3200" dirty="0" smtClean="0">
                <a:solidFill>
                  <a:srgbClr val="C00000"/>
                </a:solidFill>
              </a:rPr>
              <a:t>foi a Jesus</a:t>
            </a:r>
            <a:r>
              <a:rPr lang="pt-BR" sz="3200" dirty="0" smtClean="0"/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noite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2177" y="1387843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pesquisadores.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2177" y="178703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questionadores.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9458" y="2143541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Esteve entre os que creram nos sinais.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96737" y="2524542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Houve um despertamento por Jesus.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76" y="0"/>
            <a:ext cx="9144000" cy="4460421"/>
          </a:xfrm>
          <a:prstGeom prst="rect">
            <a:avLst/>
          </a:prstGeom>
          <a:solidFill>
            <a:srgbClr val="163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" name="Straight Connector 5"/>
          <p:cNvCxnSpPr/>
          <p:nvPr/>
        </p:nvCxnSpPr>
        <p:spPr>
          <a:xfrm>
            <a:off x="353105" y="3478687"/>
            <a:ext cx="8217353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53105" y="3520969"/>
            <a:ext cx="108585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1ª semana</a:t>
            </a:r>
            <a:endParaRPr lang="pt-BR" dirty="0"/>
          </a:p>
        </p:txBody>
      </p:sp>
      <p:sp>
        <p:nvSpPr>
          <p:cNvPr id="17" name="TextBox 16"/>
          <p:cNvSpPr txBox="1"/>
          <p:nvPr/>
        </p:nvSpPr>
        <p:spPr>
          <a:xfrm>
            <a:off x="566057" y="1109888"/>
            <a:ext cx="4895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>
                    <a:lumMod val="95000"/>
                  </a:schemeClr>
                </a:solidFill>
              </a:rPr>
              <a:t>Questionamento de João Batista</a:t>
            </a:r>
            <a:endParaRPr lang="pt-B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10295" y="1424529"/>
            <a:ext cx="0" cy="1993923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55283" y="3516229"/>
            <a:ext cx="1263424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1ºs    meses</a:t>
            </a:r>
            <a:endParaRPr lang="pt-BR" dirty="0"/>
          </a:p>
        </p:txBody>
      </p:sp>
      <p:sp>
        <p:nvSpPr>
          <p:cNvPr id="21" name="TextBox 20"/>
          <p:cNvSpPr txBox="1"/>
          <p:nvPr/>
        </p:nvSpPr>
        <p:spPr>
          <a:xfrm>
            <a:off x="1657351" y="1507216"/>
            <a:ext cx="4895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>
                    <a:lumMod val="95000"/>
                  </a:schemeClr>
                </a:solidFill>
              </a:rPr>
              <a:t>Viu os sinais.</a:t>
            </a:r>
            <a:endParaRPr lang="pt-B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17964" y="1929036"/>
            <a:ext cx="4895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>
                    <a:lumMod val="95000"/>
                  </a:schemeClr>
                </a:solidFill>
              </a:rPr>
              <a:t>Foi ter com Jesus</a:t>
            </a:r>
            <a:endParaRPr lang="pt-B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06639" y="2366999"/>
            <a:ext cx="2375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>
                    <a:lumMod val="95000"/>
                  </a:schemeClr>
                </a:solidFill>
              </a:rPr>
              <a:t>Defendeu Jesus diante do conselho.</a:t>
            </a:r>
            <a:endParaRPr lang="pt-B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39923" y="3512027"/>
            <a:ext cx="1263424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1  - 1 </a:t>
            </a:r>
            <a:r>
              <a:rPr lang="pt-BR" dirty="0"/>
              <a:t>½ </a:t>
            </a:r>
            <a:r>
              <a:rPr lang="pt-BR" dirty="0" smtClean="0"/>
              <a:t> ano depois</a:t>
            </a:r>
            <a:endParaRPr lang="pt-BR" dirty="0"/>
          </a:p>
        </p:txBody>
      </p:sp>
      <p:sp>
        <p:nvSpPr>
          <p:cNvPr id="25" name="TextBox 24"/>
          <p:cNvSpPr txBox="1"/>
          <p:nvPr/>
        </p:nvSpPr>
        <p:spPr>
          <a:xfrm>
            <a:off x="6792687" y="934880"/>
            <a:ext cx="2375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bg1">
                    <a:lumMod val="95000"/>
                  </a:schemeClr>
                </a:solidFill>
              </a:rPr>
              <a:t>Morte de cristo ele muda de vida. </a:t>
            </a:r>
            <a:endParaRPr lang="pt-B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06975" y="3516229"/>
            <a:ext cx="1438954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 3 ½ - 4 anos depois</a:t>
            </a:r>
            <a:endParaRPr lang="pt-BR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1801587" y="1774447"/>
            <a:ext cx="0" cy="164787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362200" y="2190474"/>
            <a:ext cx="0" cy="1238069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253591" y="2637783"/>
            <a:ext cx="0" cy="799956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936917" y="1155270"/>
            <a:ext cx="0" cy="2291961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217964" y="38457"/>
            <a:ext cx="4895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Cronologia da fé de Nicodemos.</a:t>
            </a:r>
            <a:endParaRPr lang="pt-BR" sz="24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12322" y="653627"/>
            <a:ext cx="7551964" cy="18201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19.39 -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 E também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Nicodemos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, aquele que anteriormente </a:t>
            </a:r>
            <a:r>
              <a:rPr lang="pt-BR" sz="2400" u="sng" dirty="0">
                <a:solidFill>
                  <a:schemeClr val="tx1"/>
                </a:solidFill>
                <a:latin typeface="+mj-lt"/>
              </a:rPr>
              <a:t>viera ter com Jesus à noite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, foi, </a:t>
            </a:r>
            <a:r>
              <a:rPr lang="pt-BR" sz="2400" u="sng" dirty="0">
                <a:solidFill>
                  <a:srgbClr val="C00000"/>
                </a:solidFill>
                <a:latin typeface="+mj-lt"/>
              </a:rPr>
              <a:t>levando cerca de cem libras de um composto de mirra e aloés.</a:t>
            </a:r>
          </a:p>
        </p:txBody>
      </p:sp>
    </p:spTree>
    <p:extLst>
      <p:ext uri="{BB962C8B-B14F-4D97-AF65-F5344CB8AC3E}">
        <p14:creationId xmlns:p14="http://schemas.microsoft.com/office/powerpoint/2010/main" val="88651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</a:t>
            </a:r>
            <a:r>
              <a:rPr lang="pt-BR" sz="3200" dirty="0" smtClean="0">
                <a:solidFill>
                  <a:schemeClr val="tx1"/>
                </a:solidFill>
              </a:rPr>
              <a:t>pelo </a:t>
            </a:r>
            <a:r>
              <a:rPr lang="pt-BR" sz="3200" dirty="0" smtClean="0">
                <a:solidFill>
                  <a:schemeClr val="tx1"/>
                </a:solidFill>
              </a:rPr>
              <a:t>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8899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foi a Jesus/</a:t>
            </a:r>
            <a:r>
              <a:rPr lang="pt-BR" sz="3200" dirty="0">
                <a:solidFill>
                  <a:srgbClr val="C00000"/>
                </a:solidFill>
              </a:rPr>
              <a:t> </a:t>
            </a:r>
            <a:r>
              <a:rPr lang="pt-BR" sz="3200" dirty="0" smtClean="0">
                <a:solidFill>
                  <a:srgbClr val="C00000"/>
                </a:solidFill>
              </a:rPr>
              <a:t>houve um despertamento</a:t>
            </a:r>
            <a:r>
              <a:rPr lang="pt-BR" sz="3200" dirty="0" smtClean="0">
                <a:solidFill>
                  <a:prstClr val="black"/>
                </a:solidFill>
              </a:rPr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noite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4079" y="150620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Algo (invisível) aconteceu no coração.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1358" y="1928027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Algo foi dominando aos poucos.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8637" y="2374340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Até que a fé tomou conta (impossível negar).</a:t>
            </a:r>
            <a:endParaRPr lang="pt-B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0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2079" y="1401204"/>
            <a:ext cx="8605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Ter linhagem, acesso e conhecimento religioso não produz fé genuína. </a:t>
            </a:r>
            <a:endParaRPr lang="pt-BR" sz="30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2078" y="3001642"/>
            <a:ext cx="8605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A fé genuína é produzida no tempo de Deus em um processo de eventos sob sua soberania. </a:t>
            </a:r>
            <a:endParaRPr lang="pt-BR" sz="30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524" y="2427182"/>
            <a:ext cx="86051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Ir ter com Jesus não significa ter salvação.</a:t>
            </a:r>
            <a:endParaRPr lang="pt-BR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25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88992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foi a Jesus/</a:t>
            </a:r>
            <a:r>
              <a:rPr lang="pt-BR" sz="3200" dirty="0"/>
              <a:t> </a:t>
            </a:r>
            <a:r>
              <a:rPr lang="pt-BR" sz="3200" dirty="0" smtClean="0"/>
              <a:t>houve um despertamento</a:t>
            </a:r>
            <a:r>
              <a:rPr lang="pt-BR" sz="3200" dirty="0" smtClean="0">
                <a:solidFill>
                  <a:prstClr val="black"/>
                </a:solidFill>
              </a:rPr>
              <a:t>/ </a:t>
            </a:r>
            <a:r>
              <a:rPr lang="pt-BR" sz="3200" dirty="0" smtClean="0">
                <a:solidFill>
                  <a:srgbClr val="C00000"/>
                </a:solidFill>
              </a:rPr>
              <a:t>uma fé produzida</a:t>
            </a:r>
            <a:r>
              <a:rPr lang="pt-BR" sz="3200" dirty="0" smtClean="0">
                <a:solidFill>
                  <a:prstClr val="black"/>
                </a:solidFill>
              </a:rPr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51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</a:t>
            </a:r>
            <a:r>
              <a:rPr lang="pt-BR" sz="3200" dirty="0" smtClean="0">
                <a:solidFill>
                  <a:schemeClr val="tx1"/>
                </a:solidFill>
              </a:rPr>
              <a:t>pelo </a:t>
            </a:r>
            <a:r>
              <a:rPr lang="pt-BR" sz="3200" dirty="0" smtClean="0">
                <a:solidFill>
                  <a:schemeClr val="tx1"/>
                </a:solidFill>
              </a:rPr>
              <a:t>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88992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foi a Jesus/</a:t>
            </a:r>
            <a:r>
              <a:rPr lang="pt-BR" sz="3200" dirty="0"/>
              <a:t> </a:t>
            </a:r>
            <a:r>
              <a:rPr lang="pt-BR" sz="3200" dirty="0" smtClean="0"/>
              <a:t>houve um despertamento</a:t>
            </a:r>
            <a:r>
              <a:rPr lang="pt-BR" sz="3200" dirty="0" smtClean="0">
                <a:solidFill>
                  <a:prstClr val="black"/>
                </a:solidFill>
              </a:rPr>
              <a:t>/ </a:t>
            </a:r>
            <a:r>
              <a:rPr lang="pt-BR" sz="3200" dirty="0" smtClean="0">
                <a:solidFill>
                  <a:srgbClr val="C00000"/>
                </a:solidFill>
              </a:rPr>
              <a:t>uma fé produzida</a:t>
            </a:r>
            <a:r>
              <a:rPr lang="pt-BR" sz="3200" dirty="0" smtClean="0">
                <a:solidFill>
                  <a:prstClr val="black"/>
                </a:solidFill>
              </a:rPr>
              <a:t>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Rabi</a:t>
            </a:r>
            <a:r>
              <a:rPr lang="pt-BR" sz="25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8891" y="1948212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Reconhece Jesus como mestre judaico. </a:t>
            </a:r>
            <a:endParaRPr lang="pt-B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1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o 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88992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foi a Jesus/</a:t>
            </a:r>
            <a:r>
              <a:rPr lang="pt-BR" sz="3200" dirty="0"/>
              <a:t> </a:t>
            </a:r>
            <a:r>
              <a:rPr lang="pt-BR" sz="3200" dirty="0" smtClean="0"/>
              <a:t>houve um despertamento</a:t>
            </a:r>
            <a:r>
              <a:rPr lang="pt-BR" sz="3200" dirty="0" smtClean="0">
                <a:solidFill>
                  <a:prstClr val="black"/>
                </a:solidFill>
              </a:rPr>
              <a:t>/ </a:t>
            </a:r>
            <a:r>
              <a:rPr lang="pt-BR" sz="3200" dirty="0" smtClean="0">
                <a:solidFill>
                  <a:srgbClr val="C00000"/>
                </a:solidFill>
              </a:rPr>
              <a:t>uma fé produzida</a:t>
            </a:r>
            <a:r>
              <a:rPr lang="pt-BR" sz="3200" dirty="0" smtClean="0">
                <a:solidFill>
                  <a:prstClr val="black"/>
                </a:solidFill>
              </a:rPr>
              <a:t>.</a:t>
            </a:r>
            <a:endParaRPr lang="pt-BR" dirty="0"/>
          </a:p>
        </p:txBody>
      </p:sp>
      <p:sp>
        <p:nvSpPr>
          <p:cNvPr id="6" name="TextBox 5"/>
          <p:cNvSpPr txBox="1"/>
          <p:nvPr/>
        </p:nvSpPr>
        <p:spPr>
          <a:xfrm>
            <a:off x="938891" y="1948212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Reconhece Jesus como mestre judaico.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4336" y="237819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Reconhece que Jesus tem parte com Deus.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és Mestre vindo da parte de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229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88992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Nicodemos/ foi a Jesus/</a:t>
            </a:r>
            <a:r>
              <a:rPr lang="pt-BR" sz="3200" dirty="0"/>
              <a:t> </a:t>
            </a:r>
            <a:r>
              <a:rPr lang="pt-BR" sz="3200" dirty="0" smtClean="0"/>
              <a:t>houve um despertamento</a:t>
            </a:r>
            <a:r>
              <a:rPr lang="pt-BR" sz="3200" dirty="0" smtClean="0">
                <a:solidFill>
                  <a:prstClr val="black"/>
                </a:solidFill>
              </a:rPr>
              <a:t>/ </a:t>
            </a:r>
            <a:r>
              <a:rPr lang="pt-BR" sz="3200" dirty="0" smtClean="0">
                <a:solidFill>
                  <a:srgbClr val="C00000"/>
                </a:solidFill>
              </a:rPr>
              <a:t>uma fé produzida</a:t>
            </a:r>
            <a:r>
              <a:rPr lang="pt-BR" sz="3200" dirty="0" smtClean="0">
                <a:solidFill>
                  <a:prstClr val="black"/>
                </a:solidFill>
              </a:rPr>
              <a:t>.</a:t>
            </a:r>
            <a:endParaRPr lang="pt-BR" dirty="0"/>
          </a:p>
        </p:txBody>
      </p:sp>
      <p:sp>
        <p:nvSpPr>
          <p:cNvPr id="6" name="TextBox 5"/>
          <p:cNvSpPr txBox="1"/>
          <p:nvPr/>
        </p:nvSpPr>
        <p:spPr>
          <a:xfrm>
            <a:off x="938891" y="1948212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Reconhece Jesus como mestre judaico.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4336" y="2378195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Reconhece que Jesus tem parte com Deus.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41614" y="2791852"/>
            <a:ext cx="7813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700" dirty="0" smtClean="0">
                <a:solidFill>
                  <a:srgbClr val="0070C0"/>
                </a:solidFill>
              </a:rPr>
              <a:t>Fé baseada na obra, e não na glória. </a:t>
            </a: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ninguém pode fazer estes sinais que tu 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u="sng" dirty="0" smtClean="0">
              <a:solidFill>
                <a:srgbClr val="C00000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653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</a:t>
            </a:r>
            <a:r>
              <a:rPr lang="pt-BR" sz="3200" dirty="0" smtClean="0">
                <a:solidFill>
                  <a:schemeClr val="tx1"/>
                </a:solidFill>
              </a:rPr>
              <a:t>pelo </a:t>
            </a:r>
            <a:r>
              <a:rPr lang="pt-BR" sz="3200" dirty="0" smtClean="0">
                <a:solidFill>
                  <a:schemeClr val="tx1"/>
                </a:solidFill>
              </a:rPr>
              <a:t>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Nicodemos.</a:t>
            </a:r>
            <a:endParaRPr lang="pt-BR" dirty="0"/>
          </a:p>
        </p:txBody>
      </p:sp>
      <p:sp>
        <p:nvSpPr>
          <p:cNvPr id="13" name="TextBox 12"/>
          <p:cNvSpPr txBox="1"/>
          <p:nvPr/>
        </p:nvSpPr>
        <p:spPr>
          <a:xfrm>
            <a:off x="302079" y="1401204"/>
            <a:ext cx="8605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Ter linhagem, acesso e conhecimento religioso não produz fé genuína. </a:t>
            </a:r>
            <a:endParaRPr lang="pt-BR" sz="30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524" y="2427182"/>
            <a:ext cx="86051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Ir ter com Jesus não significa ter salvação.</a:t>
            </a:r>
            <a:endParaRPr lang="pt-BR" sz="3000" dirty="0">
              <a:solidFill>
                <a:srgbClr val="00206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" t="7421" r="9873" b="53770"/>
          <a:stretch/>
        </p:blipFill>
        <p:spPr>
          <a:xfrm>
            <a:off x="-24279" y="3834444"/>
            <a:ext cx="9168279" cy="15621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2078" y="3001642"/>
            <a:ext cx="8605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A fé genuína é produzida no tempo de Deus em um processo de eventos sob sua soberania. </a:t>
            </a:r>
            <a:endParaRPr lang="pt-BR" sz="3000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1193" y="4052111"/>
            <a:ext cx="8605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Fé genuína não está baseada no Cristo faz, mas no que </a:t>
            </a:r>
            <a:r>
              <a:rPr lang="pt-BR" sz="3000" dirty="0">
                <a:solidFill>
                  <a:srgbClr val="002060"/>
                </a:solidFill>
              </a:rPr>
              <a:t>E</a:t>
            </a:r>
            <a:r>
              <a:rPr lang="pt-BR" sz="3000" dirty="0" smtClean="0">
                <a:solidFill>
                  <a:srgbClr val="002060"/>
                </a:solidFill>
              </a:rPr>
              <a:t>le fez e em quem Ele é. </a:t>
            </a:r>
            <a:endParaRPr lang="pt-BR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7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  <p:bldP spid="8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" y="-2109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</a:t>
            </a:r>
            <a:r>
              <a:rPr lang="pt-BR" sz="3200" dirty="0" smtClean="0">
                <a:solidFill>
                  <a:schemeClr val="tx1"/>
                </a:solidFill>
              </a:rPr>
              <a:t>pelo </a:t>
            </a:r>
            <a:r>
              <a:rPr lang="pt-BR" sz="3200" dirty="0" smtClean="0">
                <a:solidFill>
                  <a:schemeClr val="tx1"/>
                </a:solidFill>
              </a:rPr>
              <a:t>homem.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2079" y="1401204"/>
            <a:ext cx="8605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Ter linhagem, acesso e conhecimento religioso não produz fé genuína. </a:t>
            </a:r>
            <a:endParaRPr lang="pt-BR" sz="30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9358" y="2451674"/>
            <a:ext cx="8605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A fé genuína é produzida no tempo de Deus em um processo de eventos sob sua soberania. </a:t>
            </a:r>
            <a:endParaRPr lang="pt-BR" sz="30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764" y="3442607"/>
            <a:ext cx="86051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Fé produzida pelo homem não salva. </a:t>
            </a:r>
            <a:endParaRPr lang="pt-BR" sz="3000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7950" y="633714"/>
            <a:ext cx="9144000" cy="607858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tx2">
                    <a:lumMod val="50000"/>
                  </a:schemeClr>
                </a:solidFill>
              </a:rPr>
              <a:t>Ficar impressionado com os sinais de Jesus...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tx2">
                    <a:lumMod val="50000"/>
                  </a:schemeClr>
                </a:solidFill>
              </a:rPr>
              <a:t>Reconhecê-lo na religião....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tx2">
                    <a:lumMod val="50000"/>
                  </a:schemeClr>
                </a:solidFill>
              </a:rPr>
              <a:t>Reconhecer que Ele tem atributos divinos...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tx2">
                    <a:lumMod val="50000"/>
                  </a:schemeClr>
                </a:solidFill>
              </a:rPr>
              <a:t>Chamá-lo de Mestre...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tx2">
                    <a:lumMod val="50000"/>
                  </a:schemeClr>
                </a:solidFill>
              </a:rPr>
              <a:t>Ter linhagem cristã...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tx2">
                    <a:lumMod val="50000"/>
                  </a:schemeClr>
                </a:solidFill>
              </a:rPr>
              <a:t>Ter acesso ao conhecimento...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tx2">
                    <a:lumMod val="50000"/>
                  </a:schemeClr>
                </a:solidFill>
              </a:rPr>
              <a:t>Ter um evento emotivo...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tx2">
                    <a:lumMod val="50000"/>
                  </a:schemeClr>
                </a:solidFill>
              </a:rPr>
              <a:t>Concluir uma fé observacional...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3000" dirty="0" smtClean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500" dirty="0" smtClean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500" dirty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500" dirty="0" smtClean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500" dirty="0">
              <a:solidFill>
                <a:schemeClr val="bg1"/>
              </a:solidFill>
            </a:endParaRPr>
          </a:p>
          <a:p>
            <a:pPr algn="ctr"/>
            <a:r>
              <a:rPr lang="pt-BR" sz="3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V3 -</a:t>
            </a:r>
            <a:r>
              <a:rPr lang="pt-BR" sz="3200" dirty="0" smtClean="0">
                <a:solidFill>
                  <a:schemeClr val="bg1"/>
                </a:solidFill>
              </a:rPr>
              <a:t> Em </a:t>
            </a:r>
            <a:r>
              <a:rPr lang="pt-BR" sz="3200" dirty="0">
                <a:solidFill>
                  <a:schemeClr val="bg1"/>
                </a:solidFill>
              </a:rPr>
              <a:t>verdade, em verdade te digo que, </a:t>
            </a:r>
          </a:p>
          <a:p>
            <a:pPr algn="ctr"/>
            <a:r>
              <a:rPr lang="pt-BR" sz="3200" dirty="0">
                <a:solidFill>
                  <a:schemeClr val="bg1"/>
                </a:solidFill>
              </a:rPr>
              <a:t>se alguém não nascer de novo, </a:t>
            </a:r>
          </a:p>
          <a:p>
            <a:pPr algn="ctr"/>
            <a:r>
              <a:rPr lang="pt-BR" sz="3200" dirty="0">
                <a:solidFill>
                  <a:schemeClr val="bg1"/>
                </a:solidFill>
              </a:rPr>
              <a:t>não pode ver o reino de Deus</a:t>
            </a:r>
            <a:r>
              <a:rPr lang="pt-BR" sz="3200" dirty="0" smtClean="0">
                <a:solidFill>
                  <a:schemeClr val="bg1"/>
                </a:solidFill>
              </a:rPr>
              <a:t>.</a:t>
            </a:r>
            <a:r>
              <a:rPr lang="pt-BR" sz="3500" dirty="0" smtClean="0">
                <a:solidFill>
                  <a:schemeClr val="bg1"/>
                </a:solidFill>
              </a:rPr>
              <a:t> </a:t>
            </a:r>
            <a:endParaRPr lang="pt-BR" sz="3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15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" y="-2109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1 – Fé manifestada pelo </a:t>
            </a:r>
            <a:r>
              <a:rPr lang="pt-BR" sz="3200" dirty="0" smtClean="0">
                <a:solidFill>
                  <a:schemeClr val="tx1"/>
                </a:solidFill>
              </a:rPr>
              <a:t>homem</a:t>
            </a:r>
            <a:r>
              <a:rPr lang="pt-BR" sz="3200" dirty="0" smtClean="0">
                <a:solidFill>
                  <a:schemeClr val="tx1"/>
                </a:solidFill>
              </a:rPr>
              <a:t>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Nicodemos.</a:t>
            </a:r>
            <a:endParaRPr lang="pt-BR" dirty="0"/>
          </a:p>
        </p:txBody>
      </p:sp>
      <p:sp>
        <p:nvSpPr>
          <p:cNvPr id="16" name="Rectangle 15"/>
          <p:cNvSpPr/>
          <p:nvPr/>
        </p:nvSpPr>
        <p:spPr>
          <a:xfrm>
            <a:off x="-7951" y="4460421"/>
            <a:ext cx="9144000" cy="239757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Havia, entre os fariseus, um homem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chamado Nicodemos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dos principais dos judeus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 Este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noite, foi ter com Jesus e lhe disse: </a:t>
            </a:r>
          </a:p>
          <a:p>
            <a:pPr>
              <a:lnSpc>
                <a:spcPct val="107000"/>
              </a:lnSpc>
            </a:pPr>
            <a:endParaRPr lang="pt-BR" sz="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t-BR" sz="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Rabi,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sabemos que és Mestre vindo da parte de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	porque ninguém pode fazer estes sinais que tu 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t-BR" sz="2500" dirty="0" smtClean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Deus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estiver com ele</a:t>
            </a: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2079" y="1401204"/>
            <a:ext cx="8605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Ter linhagem, acesso e conhecimento religioso não produz fé genuína. </a:t>
            </a:r>
            <a:endParaRPr lang="pt-BR" sz="30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9358" y="2451674"/>
            <a:ext cx="8605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A fé genuína é produzida no tempo de Deus em um processo de eventos sob sua soberania. </a:t>
            </a:r>
            <a:endParaRPr lang="pt-BR" sz="30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764" y="3442607"/>
            <a:ext cx="86051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Fé produzida pelo homem não salva. </a:t>
            </a:r>
            <a:endParaRPr lang="pt-BR" sz="3000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7950" y="633714"/>
            <a:ext cx="9144000" cy="607858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bg1"/>
                </a:solidFill>
              </a:rPr>
              <a:t>Ficar impressionado com os sinais de Jesus...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bg1"/>
                </a:solidFill>
              </a:rPr>
              <a:t>Reconhecê-lo na religião....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bg1"/>
                </a:solidFill>
              </a:rPr>
              <a:t>Reconhecer que Ele tem atributos divinos...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bg1"/>
                </a:solidFill>
              </a:rPr>
              <a:t>Chamá-lo de Mestre...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bg1"/>
                </a:solidFill>
              </a:rPr>
              <a:t>Ter linhagem religiosa...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bg1"/>
                </a:solidFill>
              </a:rPr>
              <a:t>Ter acesso ao conhecimento...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bg1"/>
                </a:solidFill>
              </a:rPr>
              <a:t>Ter um evento emotivo...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bg1"/>
                </a:solidFill>
              </a:rPr>
              <a:t>Concluir uma fé observacional...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3000" dirty="0" smtClean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500" dirty="0" smtClean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500" dirty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500" dirty="0" smtClean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500" dirty="0">
              <a:solidFill>
                <a:schemeClr val="bg1"/>
              </a:solidFill>
            </a:endParaRPr>
          </a:p>
          <a:p>
            <a:pPr algn="ctr"/>
            <a:r>
              <a:rPr lang="pt-BR" sz="3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V3 -</a:t>
            </a:r>
            <a:r>
              <a:rPr lang="pt-BR" sz="3200" dirty="0" smtClean="0">
                <a:solidFill>
                  <a:schemeClr val="bg1"/>
                </a:solidFill>
              </a:rPr>
              <a:t> Em </a:t>
            </a:r>
            <a:r>
              <a:rPr lang="pt-BR" sz="3200" dirty="0">
                <a:solidFill>
                  <a:schemeClr val="bg1"/>
                </a:solidFill>
              </a:rPr>
              <a:t>verdade, em verdade te digo que, </a:t>
            </a:r>
          </a:p>
          <a:p>
            <a:pPr algn="ctr"/>
            <a:r>
              <a:rPr lang="pt-BR" sz="3200" dirty="0">
                <a:solidFill>
                  <a:schemeClr val="bg1"/>
                </a:solidFill>
              </a:rPr>
              <a:t>se alguém não nascer de novo, </a:t>
            </a:r>
          </a:p>
          <a:p>
            <a:pPr algn="ctr"/>
            <a:r>
              <a:rPr lang="pt-BR" sz="3200" dirty="0">
                <a:solidFill>
                  <a:schemeClr val="bg1"/>
                </a:solidFill>
              </a:rPr>
              <a:t>não </a:t>
            </a:r>
            <a:r>
              <a:rPr lang="pt-BR" sz="3200" u="sng" dirty="0">
                <a:solidFill>
                  <a:srgbClr val="FFFF00"/>
                </a:solidFill>
              </a:rPr>
              <a:t>pode</a:t>
            </a:r>
            <a:r>
              <a:rPr lang="pt-BR" sz="3200" dirty="0">
                <a:solidFill>
                  <a:schemeClr val="bg1"/>
                </a:solidFill>
              </a:rPr>
              <a:t> ver o reino de Deus</a:t>
            </a:r>
            <a:r>
              <a:rPr lang="pt-BR" sz="3200" dirty="0" smtClean="0">
                <a:solidFill>
                  <a:schemeClr val="bg1"/>
                </a:solidFill>
              </a:rPr>
              <a:t>.</a:t>
            </a:r>
            <a:r>
              <a:rPr lang="pt-BR" sz="3500" dirty="0" smtClean="0">
                <a:solidFill>
                  <a:schemeClr val="bg1"/>
                </a:solidFill>
              </a:rPr>
              <a:t> </a:t>
            </a:r>
            <a:endParaRPr lang="pt-BR" sz="3500" dirty="0">
              <a:solidFill>
                <a:schemeClr val="bg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216727" y="4804354"/>
            <a:ext cx="0" cy="146206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20652002">
            <a:off x="895349" y="1621432"/>
            <a:ext cx="6711043" cy="2400657"/>
          </a:xfrm>
          <a:prstGeom prst="rect">
            <a:avLst/>
          </a:prstGeom>
          <a:solidFill>
            <a:schemeClr val="bg2">
              <a:lumMod val="90000"/>
              <a:alpha val="98824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Não pode ver o reino de Deus</a:t>
            </a:r>
            <a:endParaRPr lang="pt-BR" sz="7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26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-7951" y="0"/>
            <a:ext cx="9097537" cy="3477875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a fé é genuína, genuína é no coração a ação da graça divina!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9474" y="4306163"/>
            <a:ext cx="8597099" cy="86177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5000" dirty="0" smtClean="0">
                <a:solidFill>
                  <a:schemeClr val="bg1"/>
                </a:solidFill>
              </a:rPr>
              <a:t>Precisamos de um Salvador!</a:t>
            </a:r>
            <a:endParaRPr lang="pt-BR" sz="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1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2 – Fé manifestada por Deus.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951" y="4705350"/>
            <a:ext cx="9144000" cy="213231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pt-BR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isto, respondeu Jesus: </a:t>
            </a:r>
          </a:p>
          <a:p>
            <a:pPr marL="228600" indent="-228600">
              <a:lnSpc>
                <a:spcPct val="107000"/>
              </a:lnSpc>
            </a:pPr>
            <a:endParaRPr lang="pt-BR" sz="2500" dirty="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Em </a:t>
            </a:r>
            <a:r>
              <a:rPr lang="pt-BR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se </a:t>
            </a:r>
            <a:r>
              <a:rPr lang="pt-BR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alguém não nascer de novo,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não </a:t>
            </a:r>
            <a:r>
              <a:rPr lang="pt-BR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ver o reino de Deus.</a:t>
            </a:r>
          </a:p>
        </p:txBody>
      </p:sp>
    </p:spTree>
    <p:extLst>
      <p:ext uri="{BB962C8B-B14F-4D97-AF65-F5344CB8AC3E}">
        <p14:creationId xmlns:p14="http://schemas.microsoft.com/office/powerpoint/2010/main" val="163840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2 – Fé manifestada por Deus.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951" y="4705350"/>
            <a:ext cx="9144000" cy="213231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isto, respondeu Jesus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228600" indent="-228600">
              <a:lnSpc>
                <a:spcPct val="107000"/>
              </a:lnSpc>
            </a:pPr>
            <a:endParaRPr lang="pt-BR" sz="2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Em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se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alguém não nascer de novo,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não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ver o reino de Deus.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Jesus responde.</a:t>
            </a:r>
            <a:endParaRPr lang="pt-BR" dirty="0"/>
          </a:p>
        </p:txBody>
      </p:sp>
      <p:sp>
        <p:nvSpPr>
          <p:cNvPr id="7" name="Rectangle 6"/>
          <p:cNvSpPr/>
          <p:nvPr/>
        </p:nvSpPr>
        <p:spPr>
          <a:xfrm>
            <a:off x="0" y="3069772"/>
            <a:ext cx="7103143" cy="16345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2400" b="1" dirty="0" smtClean="0">
              <a:solidFill>
                <a:srgbClr val="C00000"/>
              </a:solidFill>
              <a:latin typeface="+mj-lt"/>
            </a:endParaRPr>
          </a:p>
          <a:p>
            <a:r>
              <a:rPr lang="pt-BR" sz="2400" b="1" dirty="0" smtClean="0">
                <a:solidFill>
                  <a:srgbClr val="C00000"/>
                </a:solidFill>
                <a:latin typeface="+mj-lt"/>
              </a:rPr>
              <a:t>1ª vez –</a:t>
            </a:r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  (V3) –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respondeu Jesus...</a:t>
            </a:r>
          </a:p>
          <a:p>
            <a:r>
              <a:rPr lang="pt-BR" sz="2400" b="1" dirty="0" smtClean="0">
                <a:solidFill>
                  <a:srgbClr val="C00000"/>
                </a:solidFill>
                <a:latin typeface="+mj-lt"/>
              </a:rPr>
              <a:t>2ª vez –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(v5)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– respondeu Jesus...</a:t>
            </a:r>
          </a:p>
          <a:p>
            <a:r>
              <a:rPr lang="pt-BR" sz="2400" b="1" dirty="0" smtClean="0">
                <a:solidFill>
                  <a:srgbClr val="C00000"/>
                </a:solidFill>
                <a:latin typeface="+mj-lt"/>
              </a:rPr>
              <a:t>3ª </a:t>
            </a:r>
            <a:r>
              <a:rPr lang="pt-BR" sz="2400" b="1" dirty="0">
                <a:solidFill>
                  <a:srgbClr val="C00000"/>
                </a:solidFill>
                <a:latin typeface="+mj-lt"/>
              </a:rPr>
              <a:t>vez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–  </a:t>
            </a:r>
            <a:r>
              <a:rPr lang="pt-BR" sz="2400" b="1" dirty="0">
                <a:solidFill>
                  <a:schemeClr val="tx1"/>
                </a:solidFill>
                <a:latin typeface="+mj-lt"/>
              </a:rPr>
              <a:t>(</a:t>
            </a:r>
            <a:r>
              <a:rPr lang="pt-BR" sz="2400" b="1" dirty="0" smtClean="0">
                <a:solidFill>
                  <a:schemeClr val="tx1"/>
                </a:solidFill>
                <a:latin typeface="+mj-lt"/>
              </a:rPr>
              <a:t>v9)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– respondeu Jesus...</a:t>
            </a:r>
          </a:p>
          <a:p>
            <a:endParaRPr lang="pt-BR" sz="24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791722" y="2612571"/>
            <a:ext cx="1477949" cy="159611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032906" y="957712"/>
            <a:ext cx="7103143" cy="16345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2400" b="1" dirty="0" smtClean="0">
              <a:solidFill>
                <a:srgbClr val="C00000"/>
              </a:solidFill>
              <a:latin typeface="+mj-lt"/>
            </a:endParaRPr>
          </a:p>
          <a:p>
            <a:r>
              <a:rPr lang="pt-BR" sz="2400" dirty="0" smtClean="0">
                <a:solidFill>
                  <a:schemeClr val="tx1"/>
                </a:solidFill>
                <a:latin typeface="+mj-lt"/>
              </a:rPr>
              <a:t>v9  Então, lhe perguntou Nicodemos: Como pode suceder isto? Acudiu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Jesus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: 10  </a:t>
            </a:r>
            <a:r>
              <a:rPr lang="pt-BR" sz="2400" dirty="0">
                <a:solidFill>
                  <a:srgbClr val="C00000"/>
                </a:solidFill>
                <a:latin typeface="+mj-lt"/>
              </a:rPr>
              <a:t>Tu és mestre em Israel e não </a:t>
            </a:r>
            <a:r>
              <a:rPr lang="pt-BR" sz="2400" u="sng" dirty="0" smtClean="0">
                <a:solidFill>
                  <a:srgbClr val="C00000"/>
                </a:solidFill>
                <a:latin typeface="+mj-lt"/>
              </a:rPr>
              <a:t>compreendes</a:t>
            </a:r>
            <a:r>
              <a:rPr lang="pt-BR" sz="24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pt-BR" sz="2400" dirty="0">
                <a:solidFill>
                  <a:srgbClr val="C00000"/>
                </a:solidFill>
                <a:latin typeface="+mj-lt"/>
              </a:rPr>
              <a:t>estas coisas</a:t>
            </a:r>
            <a:r>
              <a:rPr lang="pt-BR" sz="2400" dirty="0" smtClean="0">
                <a:solidFill>
                  <a:srgbClr val="C00000"/>
                </a:solidFill>
                <a:latin typeface="+mj-lt"/>
              </a:rPr>
              <a:t>? 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11 Em verdade...</a:t>
            </a:r>
            <a:endParaRPr lang="pt-BR" sz="2400" dirty="0">
              <a:solidFill>
                <a:schemeClr val="tx1"/>
              </a:solidFill>
              <a:latin typeface="+mj-lt"/>
            </a:endParaRPr>
          </a:p>
          <a:p>
            <a:endParaRPr lang="pt-BR" sz="24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5199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2 – Fé manifestada por Deus.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951" y="4705350"/>
            <a:ext cx="9144000" cy="213231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isto, respondeu Jesus: </a:t>
            </a:r>
          </a:p>
          <a:p>
            <a:pPr marL="228600" indent="-228600">
              <a:lnSpc>
                <a:spcPct val="107000"/>
              </a:lnSpc>
            </a:pPr>
            <a:endParaRPr lang="pt-BR" sz="2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Em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se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alguém não nascer de novo,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não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ver o reino de Deus.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Jesus responde.</a:t>
            </a:r>
            <a:endParaRPr lang="pt-BR" dirty="0"/>
          </a:p>
        </p:txBody>
      </p:sp>
      <p:sp>
        <p:nvSpPr>
          <p:cNvPr id="7" name="TextBox 6"/>
          <p:cNvSpPr txBox="1"/>
          <p:nvPr/>
        </p:nvSpPr>
        <p:spPr>
          <a:xfrm>
            <a:off x="236764" y="1466849"/>
            <a:ext cx="86051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O homem não pode produzir fé que salva. </a:t>
            </a:r>
            <a:endParaRPr lang="pt-BR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2 – Fé manifestada por Deus.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951" y="4705350"/>
            <a:ext cx="9144000" cy="213231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isto, respondeu Jesus: </a:t>
            </a:r>
          </a:p>
          <a:p>
            <a:pPr marL="228600" indent="-228600">
              <a:lnSpc>
                <a:spcPct val="107000"/>
              </a:lnSpc>
            </a:pPr>
            <a:endParaRPr lang="pt-BR" sz="2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se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alguém não nascer de novo,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não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ver o reino de Deus.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Jesus responde/</a:t>
            </a:r>
            <a:r>
              <a:rPr lang="pt-BR" sz="3200" dirty="0" smtClean="0">
                <a:solidFill>
                  <a:srgbClr val="C00000"/>
                </a:solidFill>
              </a:rPr>
              <a:t>enfaticamente</a:t>
            </a:r>
            <a:r>
              <a:rPr lang="pt-BR" sz="3200" dirty="0" smtClean="0"/>
              <a:t>.</a:t>
            </a:r>
            <a:endParaRPr lang="pt-BR" dirty="0"/>
          </a:p>
        </p:txBody>
      </p:sp>
      <p:sp>
        <p:nvSpPr>
          <p:cNvPr id="7" name="Rectangle 6"/>
          <p:cNvSpPr/>
          <p:nvPr/>
        </p:nvSpPr>
        <p:spPr>
          <a:xfrm>
            <a:off x="1877787" y="2076219"/>
            <a:ext cx="7266214" cy="16345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b="1" dirty="0" smtClean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pt-BR" sz="2700" dirty="0" smtClean="0">
                <a:solidFill>
                  <a:srgbClr val="C00000"/>
                </a:solidFill>
                <a:latin typeface="SPIonic" panose="00000400000000000000" pitchFamily="2" charset="0"/>
              </a:rPr>
              <a:t>  )Amh&amp;n a)mh&amp;n le&amp;gw soi</a:t>
            </a:r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: </a:t>
            </a:r>
            <a:r>
              <a:rPr lang="pt-BR" sz="2700" i="1" dirty="0" smtClean="0">
                <a:solidFill>
                  <a:srgbClr val="C00000"/>
                </a:solidFill>
                <a:latin typeface="+mj-lt"/>
              </a:rPr>
              <a:t>amen amen lego soi:</a:t>
            </a:r>
          </a:p>
          <a:p>
            <a:pPr algn="ctr"/>
            <a:r>
              <a:rPr lang="pt-BR" sz="2700" i="1" dirty="0" smtClean="0">
                <a:solidFill>
                  <a:schemeClr val="tx1"/>
                </a:solidFill>
                <a:latin typeface="+mj-lt"/>
              </a:rPr>
              <a:t>Na verdade, na verdade digo a ti:</a:t>
            </a:r>
          </a:p>
          <a:p>
            <a:pPr algn="ctr"/>
            <a:r>
              <a:rPr lang="pt-BR" sz="2700" i="1" dirty="0" smtClean="0">
                <a:solidFill>
                  <a:schemeClr val="tx1"/>
                </a:solidFill>
                <a:latin typeface="+mj-lt"/>
              </a:rPr>
              <a:t>Em muita verdade digo a você:</a:t>
            </a:r>
          </a:p>
          <a:p>
            <a:pPr algn="ctr"/>
            <a:endParaRPr lang="pt-BR" sz="2700" i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6886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2 – Fé manifestada por Deus.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951" y="4705350"/>
            <a:ext cx="9144000" cy="213231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isto, respondeu Jesus: </a:t>
            </a:r>
          </a:p>
          <a:p>
            <a:pPr marL="228600" indent="-228600">
              <a:lnSpc>
                <a:spcPct val="107000"/>
              </a:lnSpc>
            </a:pPr>
            <a:endParaRPr lang="pt-BR" sz="2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pt-BR" sz="2500" u="sng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se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alguém não nascer de novo,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não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ver o reino de Deus.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Jesus responde/</a:t>
            </a:r>
            <a:r>
              <a:rPr lang="pt-BR" sz="3200" dirty="0" smtClean="0">
                <a:solidFill>
                  <a:srgbClr val="C00000"/>
                </a:solidFill>
              </a:rPr>
              <a:t>enfaticamente</a:t>
            </a:r>
            <a:r>
              <a:rPr lang="pt-BR" sz="3200" dirty="0" smtClean="0"/>
              <a:t>.</a:t>
            </a:r>
            <a:endParaRPr lang="pt-BR" dirty="0"/>
          </a:p>
        </p:txBody>
      </p:sp>
      <p:sp>
        <p:nvSpPr>
          <p:cNvPr id="8" name="TextBox 7"/>
          <p:cNvSpPr txBox="1"/>
          <p:nvPr/>
        </p:nvSpPr>
        <p:spPr>
          <a:xfrm>
            <a:off x="236764" y="1466849"/>
            <a:ext cx="86051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O homem não pode produzir fé que salva. </a:t>
            </a:r>
            <a:endParaRPr lang="pt-BR" sz="30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045" y="1978477"/>
            <a:ext cx="8605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A fé produzida pelo homem não pode convencer Deus a salvá-lo. </a:t>
            </a:r>
            <a:endParaRPr lang="pt-BR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43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2 – Fé manifestada por Deus.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951" y="4705350"/>
            <a:ext cx="9144000" cy="213231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isto, respondeu Jesus: </a:t>
            </a:r>
          </a:p>
          <a:p>
            <a:pPr marL="228600" indent="-228600">
              <a:lnSpc>
                <a:spcPct val="107000"/>
              </a:lnSpc>
            </a:pPr>
            <a:endParaRPr lang="pt-BR" sz="2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Em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se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alguém não nascer de novo,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não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ver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reino de Deus.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Jesus responde/enfaticamente/</a:t>
            </a:r>
            <a:r>
              <a:rPr lang="pt-BR" sz="3200" dirty="0" smtClean="0">
                <a:solidFill>
                  <a:srgbClr val="C00000"/>
                </a:solidFill>
              </a:rPr>
              <a:t>duramente</a:t>
            </a:r>
            <a:r>
              <a:rPr lang="pt-BR" sz="3200" dirty="0" smtClean="0"/>
              <a:t>.</a:t>
            </a:r>
            <a:endParaRPr lang="pt-BR" dirty="0"/>
          </a:p>
        </p:txBody>
      </p:sp>
      <p:sp>
        <p:nvSpPr>
          <p:cNvPr id="7" name="Rectangle 6"/>
          <p:cNvSpPr/>
          <p:nvPr/>
        </p:nvSpPr>
        <p:spPr>
          <a:xfrm>
            <a:off x="1877787" y="2530929"/>
            <a:ext cx="7266214" cy="11798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700" dirty="0" smtClean="0">
                <a:solidFill>
                  <a:srgbClr val="C00000"/>
                </a:solidFill>
                <a:latin typeface="SPIonic" panose="00000400000000000000" pitchFamily="2" charset="0"/>
              </a:rPr>
              <a:t>  du&amp;natai – </a:t>
            </a:r>
            <a:r>
              <a:rPr lang="pt-BR" sz="2700" i="1" dirty="0" smtClean="0">
                <a:solidFill>
                  <a:srgbClr val="C00000"/>
                </a:solidFill>
                <a:latin typeface="+mj-lt"/>
              </a:rPr>
              <a:t>dynatai – </a:t>
            </a:r>
            <a:r>
              <a:rPr lang="pt-BR" sz="2700" i="1" dirty="0" smtClean="0">
                <a:solidFill>
                  <a:schemeClr val="tx1"/>
                </a:solidFill>
                <a:latin typeface="+mj-lt"/>
              </a:rPr>
              <a:t>habilidade; capacidade; virtude pessoal;</a:t>
            </a:r>
            <a:endParaRPr lang="pt-BR" sz="2700" i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339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2 – Fé manifestada por Deus.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951" y="4705350"/>
            <a:ext cx="9144000" cy="213231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isto, respondeu Jesus: </a:t>
            </a:r>
          </a:p>
          <a:p>
            <a:pPr marL="228600" indent="-228600">
              <a:lnSpc>
                <a:spcPct val="107000"/>
              </a:lnSpc>
            </a:pPr>
            <a:endParaRPr lang="pt-BR" sz="2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Em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se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alguém não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nascer de novo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não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ver</a:t>
            </a:r>
            <a:r>
              <a:rPr lang="pt-BR" sz="25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reino de Deus.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Jesus responde/enfaticamente/</a:t>
            </a:r>
            <a:r>
              <a:rPr lang="pt-BR" sz="3200" dirty="0" smtClean="0">
                <a:solidFill>
                  <a:srgbClr val="C00000"/>
                </a:solidFill>
              </a:rPr>
              <a:t>duramente</a:t>
            </a:r>
            <a:r>
              <a:rPr lang="pt-BR" sz="3200" dirty="0" smtClean="0"/>
              <a:t>.</a:t>
            </a:r>
            <a:endParaRPr lang="pt-BR" dirty="0"/>
          </a:p>
        </p:txBody>
      </p:sp>
      <p:sp>
        <p:nvSpPr>
          <p:cNvPr id="2" name="TextBox 1"/>
          <p:cNvSpPr txBox="1"/>
          <p:nvPr/>
        </p:nvSpPr>
        <p:spPr>
          <a:xfrm>
            <a:off x="2163536" y="2106864"/>
            <a:ext cx="44985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Ver o reino de Deus</a:t>
            </a:r>
            <a:endParaRPr lang="pt-BR" sz="3500" dirty="0"/>
          </a:p>
        </p:txBody>
      </p:sp>
      <p:sp>
        <p:nvSpPr>
          <p:cNvPr id="7" name="TextBox 6"/>
          <p:cNvSpPr txBox="1"/>
          <p:nvPr/>
        </p:nvSpPr>
        <p:spPr>
          <a:xfrm>
            <a:off x="1069520" y="3332402"/>
            <a:ext cx="6980465" cy="6309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Nascer de novo - Regeneração</a:t>
            </a:r>
            <a:endParaRPr lang="pt-BR" sz="35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543424" y="2638162"/>
            <a:ext cx="0" cy="670046"/>
          </a:xfrm>
          <a:prstGeom prst="straightConnector1">
            <a:avLst/>
          </a:prstGeom>
          <a:ln w="762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786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2 – Fé manifestada por Deus.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951" y="4705350"/>
            <a:ext cx="9144000" cy="213231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isto, respondeu Jesus: </a:t>
            </a:r>
          </a:p>
          <a:p>
            <a:pPr marL="228600" indent="-228600">
              <a:lnSpc>
                <a:spcPct val="107000"/>
              </a:lnSpc>
            </a:pPr>
            <a:endParaRPr lang="pt-BR" sz="2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Em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se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alguém não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nascer de novo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não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ver</a:t>
            </a:r>
            <a:r>
              <a:rPr lang="pt-BR" sz="25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reino de Deus.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Jesus responde/enfaticamente/</a:t>
            </a:r>
            <a:r>
              <a:rPr lang="pt-BR" sz="3200" dirty="0" smtClean="0">
                <a:solidFill>
                  <a:srgbClr val="C00000"/>
                </a:solidFill>
              </a:rPr>
              <a:t>duramente</a:t>
            </a:r>
            <a:r>
              <a:rPr lang="pt-BR" sz="3200" dirty="0" smtClean="0"/>
              <a:t>.</a:t>
            </a:r>
            <a:endParaRPr lang="pt-BR" dirty="0"/>
          </a:p>
        </p:txBody>
      </p:sp>
      <p:sp>
        <p:nvSpPr>
          <p:cNvPr id="2" name="TextBox 1"/>
          <p:cNvSpPr txBox="1"/>
          <p:nvPr/>
        </p:nvSpPr>
        <p:spPr>
          <a:xfrm>
            <a:off x="2163536" y="2106864"/>
            <a:ext cx="44985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Ver o reino de Deus</a:t>
            </a:r>
            <a:endParaRPr lang="pt-BR" sz="3500" dirty="0"/>
          </a:p>
        </p:txBody>
      </p:sp>
      <p:sp>
        <p:nvSpPr>
          <p:cNvPr id="7" name="TextBox 6"/>
          <p:cNvSpPr txBox="1"/>
          <p:nvPr/>
        </p:nvSpPr>
        <p:spPr>
          <a:xfrm>
            <a:off x="1069520" y="3332402"/>
            <a:ext cx="6980465" cy="6309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Nascer de novo - Regeneração</a:t>
            </a:r>
            <a:endParaRPr lang="pt-BR" sz="35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543424" y="2638162"/>
            <a:ext cx="0" cy="670046"/>
          </a:xfrm>
          <a:prstGeom prst="straightConnector1">
            <a:avLst/>
          </a:prstGeom>
          <a:ln w="762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032906" y="957712"/>
            <a:ext cx="7103143" cy="16345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2400" b="1" dirty="0" smtClean="0">
              <a:solidFill>
                <a:srgbClr val="C00000"/>
              </a:solidFill>
              <a:latin typeface="+mj-lt"/>
            </a:endParaRPr>
          </a:p>
          <a:p>
            <a:r>
              <a:rPr lang="pt-BR" sz="2400" dirty="0" smtClean="0">
                <a:solidFill>
                  <a:schemeClr val="tx1"/>
                </a:solidFill>
                <a:latin typeface="+mj-lt"/>
              </a:rPr>
              <a:t>v4 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Perguntou-lhe Nicodemos: Como </a:t>
            </a:r>
            <a:r>
              <a:rPr lang="pt-BR" sz="2400" b="1" u="sng" dirty="0">
                <a:solidFill>
                  <a:srgbClr val="C00000"/>
                </a:solidFill>
                <a:latin typeface="+mj-lt"/>
              </a:rPr>
              <a:t>pode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 um homem nascer, sendo velho? Pode, porventura, voltar ao ventre materno e nascer segunda vez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?</a:t>
            </a:r>
          </a:p>
          <a:p>
            <a:endParaRPr lang="pt-BR" sz="24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177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2 – Fé manifestada por Deus.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951" y="4705350"/>
            <a:ext cx="9144000" cy="213231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isto, respondeu Jesus: </a:t>
            </a:r>
          </a:p>
          <a:p>
            <a:pPr marL="228600" indent="-228600">
              <a:lnSpc>
                <a:spcPct val="107000"/>
              </a:lnSpc>
            </a:pPr>
            <a:endParaRPr lang="pt-BR" sz="2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Em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se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alguém não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nascer de novo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não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ver</a:t>
            </a:r>
            <a:r>
              <a:rPr lang="pt-BR" sz="25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reino de Deus.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Jesus responde/enfaticamente/</a:t>
            </a:r>
            <a:r>
              <a:rPr lang="pt-BR" sz="3200" dirty="0" smtClean="0">
                <a:solidFill>
                  <a:srgbClr val="C00000"/>
                </a:solidFill>
              </a:rPr>
              <a:t>duramente</a:t>
            </a:r>
            <a:r>
              <a:rPr lang="pt-BR" sz="3200" dirty="0" smtClean="0"/>
              <a:t>.</a:t>
            </a:r>
            <a:endParaRPr lang="pt-BR" dirty="0"/>
          </a:p>
        </p:txBody>
      </p:sp>
      <p:sp>
        <p:nvSpPr>
          <p:cNvPr id="2" name="TextBox 1"/>
          <p:cNvSpPr txBox="1"/>
          <p:nvPr/>
        </p:nvSpPr>
        <p:spPr>
          <a:xfrm>
            <a:off x="2163536" y="2106864"/>
            <a:ext cx="44985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Ver o reino de Deus</a:t>
            </a:r>
            <a:endParaRPr lang="pt-BR" sz="3500" dirty="0"/>
          </a:p>
        </p:txBody>
      </p:sp>
      <p:sp>
        <p:nvSpPr>
          <p:cNvPr id="7" name="TextBox 6"/>
          <p:cNvSpPr txBox="1"/>
          <p:nvPr/>
        </p:nvSpPr>
        <p:spPr>
          <a:xfrm>
            <a:off x="1069520" y="3332402"/>
            <a:ext cx="6980465" cy="6309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Nascer de novo - Regeneração</a:t>
            </a:r>
            <a:endParaRPr lang="pt-BR" sz="35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543424" y="2638162"/>
            <a:ext cx="0" cy="670046"/>
          </a:xfrm>
          <a:prstGeom prst="straightConnector1">
            <a:avLst/>
          </a:prstGeom>
          <a:ln w="762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032906" y="957712"/>
            <a:ext cx="7103143" cy="16345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2400" b="1" dirty="0" smtClean="0">
              <a:solidFill>
                <a:srgbClr val="C00000"/>
              </a:solidFill>
              <a:latin typeface="+mj-lt"/>
            </a:endParaRPr>
          </a:p>
          <a:p>
            <a:r>
              <a:rPr lang="pt-BR" sz="2400" dirty="0" smtClean="0">
                <a:solidFill>
                  <a:schemeClr val="tx1"/>
                </a:solidFill>
                <a:latin typeface="+mj-lt"/>
              </a:rPr>
              <a:t>v4  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Perguntou-lhe Nicodemos: Como </a:t>
            </a:r>
            <a:r>
              <a:rPr lang="pt-BR" sz="2400" b="1" u="sng" dirty="0">
                <a:solidFill>
                  <a:srgbClr val="C00000"/>
                </a:solidFill>
                <a:latin typeface="+mj-lt"/>
              </a:rPr>
              <a:t>pode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 um homem nascer, sendo velho? </a:t>
            </a:r>
            <a:r>
              <a:rPr lang="pt-BR" sz="2400" b="1" u="sng" dirty="0">
                <a:solidFill>
                  <a:srgbClr val="C00000"/>
                </a:solidFill>
                <a:latin typeface="+mj-lt"/>
              </a:rPr>
              <a:t>Pode</a:t>
            </a:r>
            <a:r>
              <a:rPr lang="pt-BR" sz="2400" dirty="0">
                <a:solidFill>
                  <a:schemeClr val="tx1"/>
                </a:solidFill>
                <a:latin typeface="+mj-lt"/>
              </a:rPr>
              <a:t>, porventura, voltar ao ventre materno e nascer segunda vez</a:t>
            </a:r>
            <a:r>
              <a:rPr lang="pt-BR" sz="2400" dirty="0" smtClean="0">
                <a:solidFill>
                  <a:schemeClr val="tx1"/>
                </a:solidFill>
                <a:latin typeface="+mj-lt"/>
              </a:rPr>
              <a:t>?</a:t>
            </a:r>
          </a:p>
          <a:p>
            <a:endParaRPr lang="pt-BR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4736" y="138793"/>
            <a:ext cx="8801313" cy="63094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Condição absurda – impraticável pelo homem.</a:t>
            </a:r>
            <a:endParaRPr lang="pt-BR" sz="3500" dirty="0"/>
          </a:p>
        </p:txBody>
      </p:sp>
      <p:cxnSp>
        <p:nvCxnSpPr>
          <p:cNvPr id="11" name="Straight Arrow Connector 10"/>
          <p:cNvCxnSpPr>
            <a:endCxn id="4" idx="2"/>
          </p:cNvCxnSpPr>
          <p:nvPr/>
        </p:nvCxnSpPr>
        <p:spPr>
          <a:xfrm flipH="1" flipV="1">
            <a:off x="4735393" y="769735"/>
            <a:ext cx="1926664" cy="631469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4457700" y="769735"/>
            <a:ext cx="612321" cy="895779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87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951" y="-2109"/>
            <a:ext cx="9144000" cy="6613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dirty="0" smtClean="0">
                <a:solidFill>
                  <a:schemeClr val="tx1"/>
                </a:solidFill>
              </a:rPr>
              <a:t>  2 – Fé manifestada por Deus. 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951" y="4705350"/>
            <a:ext cx="9144000" cy="213231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isto, respondeu Jesus: </a:t>
            </a:r>
          </a:p>
          <a:p>
            <a:pPr marL="228600" indent="-228600">
              <a:lnSpc>
                <a:spcPct val="107000"/>
              </a:lnSpc>
            </a:pPr>
            <a:endParaRPr lang="pt-BR" sz="25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Em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verdade, em verdade te digo que,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se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alguém não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nascer de novo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228600" indent="-228600">
              <a:lnSpc>
                <a:spcPct val="107000"/>
              </a:lnSpc>
            </a:pPr>
            <a:r>
              <a:rPr lang="pt-BR" sz="2500" dirty="0" smtClean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não </a:t>
            </a:r>
            <a:r>
              <a:rPr lang="pt-BR" sz="2500" u="sng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 ver</a:t>
            </a:r>
            <a:r>
              <a:rPr lang="pt-BR" sz="2500" dirty="0">
                <a:solidFill>
                  <a:srgbClr val="C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reino de Deus.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764" y="816429"/>
            <a:ext cx="7813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Jesus responde/enfaticamente/</a:t>
            </a:r>
            <a:r>
              <a:rPr lang="pt-BR" sz="3200" dirty="0" smtClean="0">
                <a:solidFill>
                  <a:srgbClr val="C00000"/>
                </a:solidFill>
              </a:rPr>
              <a:t>duramente</a:t>
            </a:r>
            <a:r>
              <a:rPr lang="pt-BR" sz="3200" dirty="0" smtClean="0"/>
              <a:t>.</a:t>
            </a:r>
            <a:endParaRPr lang="pt-BR" dirty="0"/>
          </a:p>
        </p:txBody>
      </p:sp>
      <p:sp>
        <p:nvSpPr>
          <p:cNvPr id="9" name="TextBox 8"/>
          <p:cNvSpPr txBox="1"/>
          <p:nvPr/>
        </p:nvSpPr>
        <p:spPr>
          <a:xfrm>
            <a:off x="236764" y="1466849"/>
            <a:ext cx="86051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O homem não pode produzir fé que salva. </a:t>
            </a:r>
            <a:endParaRPr lang="pt-BR" sz="3000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4045" y="1978477"/>
            <a:ext cx="8605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A fé produzida pelo homem não pode convencer Deus a salvá-lo. </a:t>
            </a:r>
            <a:endParaRPr lang="pt-BR" sz="30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1326" y="2931353"/>
            <a:ext cx="86051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rgbClr val="002060"/>
                </a:solidFill>
              </a:rPr>
              <a:t>A fé que salva é absurda à compreensão humana, pois exige regeneração – algo que o homem não pode fazer – pois é ação divina, é graça. </a:t>
            </a:r>
            <a:endParaRPr lang="pt-BR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58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-7951" y="0"/>
            <a:ext cx="9097537" cy="3477875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a fé é genuína, genuína é no coração a ação da graça divina!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9474" y="4306163"/>
            <a:ext cx="8597099" cy="86177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5000" dirty="0" smtClean="0">
                <a:solidFill>
                  <a:schemeClr val="bg1"/>
                </a:solidFill>
              </a:rPr>
              <a:t>Precisamos de um Salvador!</a:t>
            </a:r>
            <a:endParaRPr lang="pt-BR" sz="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73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14  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2570" y="882663"/>
            <a:ext cx="8890908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3.1-21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Esclarecimentos sobre a fé genuína – reconstruindo a fé no Salvador.</a:t>
            </a:r>
          </a:p>
        </p:txBody>
      </p:sp>
      <p:sp>
        <p:nvSpPr>
          <p:cNvPr id="11" name="Retângulo 3"/>
          <p:cNvSpPr/>
          <p:nvPr/>
        </p:nvSpPr>
        <p:spPr>
          <a:xfrm>
            <a:off x="212272" y="1932215"/>
            <a:ext cx="8925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dirty="0" smtClean="0"/>
              <a:t>1 – A fé é uma manifestação da graça de Deus  (</a:t>
            </a:r>
            <a:r>
              <a:rPr lang="pt-BR" sz="2600" b="1" dirty="0" smtClean="0">
                <a:solidFill>
                  <a:srgbClr val="C00000"/>
                </a:solidFill>
              </a:rPr>
              <a:t>3.1-3</a:t>
            </a:r>
            <a:r>
              <a:rPr lang="pt-BR" sz="2600" b="1" dirty="0" smtClean="0"/>
              <a:t>)</a:t>
            </a:r>
            <a:endParaRPr lang="pt-BR" sz="26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474" y="3196037"/>
            <a:ext cx="8597099" cy="324704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500" dirty="0" smtClean="0">
                <a:solidFill>
                  <a:srgbClr val="FFFF00"/>
                </a:solidFill>
              </a:rPr>
              <a:t>Fé:</a:t>
            </a:r>
            <a:r>
              <a:rPr lang="pt-BR" sz="5500" dirty="0" smtClean="0">
                <a:solidFill>
                  <a:schemeClr val="bg1"/>
                </a:solidFill>
              </a:rPr>
              <a:t>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5000" dirty="0">
                <a:solidFill>
                  <a:schemeClr val="bg1"/>
                </a:solidFill>
              </a:rPr>
              <a:t>P</a:t>
            </a:r>
            <a:r>
              <a:rPr lang="pt-BR" sz="5000" dirty="0" smtClean="0">
                <a:solidFill>
                  <a:schemeClr val="bg1"/>
                </a:solidFill>
              </a:rPr>
              <a:t>recisa ser avaliada.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5000" dirty="0" smtClean="0">
                <a:solidFill>
                  <a:schemeClr val="bg1"/>
                </a:solidFill>
              </a:rPr>
              <a:t>Precisa ser purificada.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5000" dirty="0" smtClean="0">
                <a:solidFill>
                  <a:schemeClr val="bg1"/>
                </a:solidFill>
              </a:rPr>
              <a:t>Precisa resultar em adoração.</a:t>
            </a:r>
            <a:endParaRPr lang="pt-BR" sz="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21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-7951" y="-244928"/>
            <a:ext cx="9097537" cy="3477875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</a:t>
            </a:r>
            <a:r>
              <a:rPr lang="pt-BR" sz="5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 a fé é genuína, genuína é no coração a ação da graça divina!</a:t>
            </a:r>
            <a:r>
              <a:rPr lang="pt-BR" sz="6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541" y="2885795"/>
            <a:ext cx="9097537" cy="463203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FFFF00"/>
                </a:solidFill>
              </a:rPr>
              <a:t>Aplicações finais:</a:t>
            </a:r>
            <a:r>
              <a:rPr lang="pt-BR" sz="3500" dirty="0" smtClean="0">
                <a:solidFill>
                  <a:schemeClr val="bg1"/>
                </a:solidFill>
              </a:rPr>
              <a:t>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bg1"/>
                </a:solidFill>
              </a:rPr>
              <a:t>Avalie sua própria fé – quem a construiu? Qual a sua base? Sobre o que ela se sustenta?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bg1"/>
                </a:solidFill>
              </a:rPr>
              <a:t>Evangelize crendo que Deus promoverá regeneração.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bg1"/>
                </a:solidFill>
              </a:rPr>
              <a:t>Não ajude a construir a fé do evangelizado.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3000" dirty="0" smtClean="0">
                <a:solidFill>
                  <a:schemeClr val="bg1"/>
                </a:solidFill>
              </a:rPr>
              <a:t>Se Deus o regenerou reconheça e o exalte por sua graça. </a:t>
            </a:r>
          </a:p>
          <a:p>
            <a:endParaRPr lang="pt-BR" sz="3000" dirty="0" smtClean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1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2608</TotalTime>
  <Words>3860</Words>
  <Application>Microsoft Office PowerPoint</Application>
  <PresentationFormat>On-screen Show (4:3)</PresentationFormat>
  <Paragraphs>574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5" baseType="lpstr">
      <vt:lpstr>Arial</vt:lpstr>
      <vt:lpstr>Calibri</vt:lpstr>
      <vt:lpstr>Calibri Light</vt:lpstr>
      <vt:lpstr>Century Gothic</vt:lpstr>
      <vt:lpstr>SPIonic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221</cp:revision>
  <dcterms:created xsi:type="dcterms:W3CDTF">2015-02-28T18:51:08Z</dcterms:created>
  <dcterms:modified xsi:type="dcterms:W3CDTF">2015-06-03T08:51:23Z</dcterms:modified>
</cp:coreProperties>
</file>